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2" r:id="rId1"/>
  </p:sldMasterIdLst>
  <p:notesMasterIdLst>
    <p:notesMasterId r:id="rId14"/>
  </p:notesMasterIdLst>
  <p:handoutMasterIdLst>
    <p:handoutMasterId r:id="rId15"/>
  </p:handoutMasterIdLst>
  <p:sldIdLst>
    <p:sldId id="256" r:id="rId2"/>
    <p:sldId id="293" r:id="rId3"/>
    <p:sldId id="297" r:id="rId4"/>
    <p:sldId id="300" r:id="rId5"/>
    <p:sldId id="262" r:id="rId6"/>
    <p:sldId id="294" r:id="rId7"/>
    <p:sldId id="295" r:id="rId8"/>
    <p:sldId id="296" r:id="rId9"/>
    <p:sldId id="302" r:id="rId10"/>
    <p:sldId id="298" r:id="rId11"/>
    <p:sldId id="299" r:id="rId12"/>
    <p:sldId id="301" r:id="rId13"/>
  </p:sldIdLst>
  <p:sldSz cx="9144000" cy="6858000" type="screen4x3"/>
  <p:notesSz cx="6858000" cy="9313863"/>
  <p:defaultTextStyle>
    <a:defPPr>
      <a:defRPr lang="en-GB"/>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FF9900"/>
    <a:srgbClr val="40458C"/>
    <a:srgbClr val="D3D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82569" autoAdjust="0"/>
  </p:normalViewPr>
  <p:slideViewPr>
    <p:cSldViewPr>
      <p:cViewPr>
        <p:scale>
          <a:sx n="89" d="100"/>
          <a:sy n="89" d="100"/>
        </p:scale>
        <p:origin x="139" y="8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9" d="100"/>
        <a:sy n="39" d="100"/>
      </p:scale>
      <p:origin x="0" y="0"/>
    </p:cViewPr>
  </p:sorterViewPr>
  <p:notesViewPr>
    <p:cSldViewPr>
      <p:cViewPr>
        <p:scale>
          <a:sx n="70" d="100"/>
          <a:sy n="70" d="100"/>
        </p:scale>
        <p:origin x="-1698" y="1128"/>
      </p:cViewPr>
      <p:guideLst>
        <p:guide orient="horz" pos="2934"/>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9939" name="Rectangle 3"/>
          <p:cNvSpPr>
            <a:spLocks noGrp="1" noChangeArrowheads="1"/>
          </p:cNvSpPr>
          <p:nvPr>
            <p:ph type="dt" sz="quarter" idx="1"/>
          </p:nvPr>
        </p:nvSpPr>
        <p:spPr bwMode="auto">
          <a:xfrm>
            <a:off x="3886201"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39940" name="Rectangle 4"/>
          <p:cNvSpPr>
            <a:spLocks noGrp="1" noChangeArrowheads="1"/>
          </p:cNvSpPr>
          <p:nvPr>
            <p:ph type="ftr" sz="quarter" idx="2"/>
          </p:nvPr>
        </p:nvSpPr>
        <p:spPr bwMode="auto">
          <a:xfrm>
            <a:off x="0" y="8848170"/>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9941" name="Rectangle 5"/>
          <p:cNvSpPr>
            <a:spLocks noGrp="1" noChangeArrowheads="1"/>
          </p:cNvSpPr>
          <p:nvPr>
            <p:ph type="sldNum" sz="quarter" idx="3"/>
          </p:nvPr>
        </p:nvSpPr>
        <p:spPr bwMode="auto">
          <a:xfrm>
            <a:off x="3886201" y="8848170"/>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BA37703-99CB-4B2F-A44C-8DCB8154AE49}" type="slidenum">
              <a:rPr lang="en-GB"/>
              <a:pPr>
                <a:defRPr/>
              </a:pPr>
              <a:t>‹#›</a:t>
            </a:fld>
            <a:endParaRPr lang="en-GB" dirty="0"/>
          </a:p>
        </p:txBody>
      </p:sp>
    </p:spTree>
    <p:extLst>
      <p:ext uri="{BB962C8B-B14F-4D97-AF65-F5344CB8AC3E}">
        <p14:creationId xmlns:p14="http://schemas.microsoft.com/office/powerpoint/2010/main" val="979291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6867" name="Rectangle 3"/>
          <p:cNvSpPr>
            <a:spLocks noGrp="1" noChangeArrowheads="1"/>
          </p:cNvSpPr>
          <p:nvPr>
            <p:ph type="dt" idx="1"/>
          </p:nvPr>
        </p:nvSpPr>
        <p:spPr bwMode="auto">
          <a:xfrm>
            <a:off x="3886201"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66564" name="Rectangle 4"/>
          <p:cNvSpPr>
            <a:spLocks noGrp="1" noRot="1" noChangeAspect="1" noChangeArrowheads="1" noTextEdit="1"/>
          </p:cNvSpPr>
          <p:nvPr>
            <p:ph type="sldImg" idx="2"/>
          </p:nvPr>
        </p:nvSpPr>
        <p:spPr bwMode="auto">
          <a:xfrm>
            <a:off x="1100138" y="698500"/>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1" y="4424085"/>
            <a:ext cx="5029200" cy="4191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8848170"/>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6871" name="Rectangle 7"/>
          <p:cNvSpPr>
            <a:spLocks noGrp="1" noChangeArrowheads="1"/>
          </p:cNvSpPr>
          <p:nvPr>
            <p:ph type="sldNum" sz="quarter" idx="5"/>
          </p:nvPr>
        </p:nvSpPr>
        <p:spPr bwMode="auto">
          <a:xfrm>
            <a:off x="3886201" y="8848170"/>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20AE98D-C515-41A8-A36B-4258A69F2327}" type="slidenum">
              <a:rPr lang="en-GB"/>
              <a:pPr>
                <a:defRPr/>
              </a:pPr>
              <a:t>‹#›</a:t>
            </a:fld>
            <a:endParaRPr lang="en-GB" dirty="0"/>
          </a:p>
        </p:txBody>
      </p:sp>
    </p:spTree>
    <p:extLst>
      <p:ext uri="{BB962C8B-B14F-4D97-AF65-F5344CB8AC3E}">
        <p14:creationId xmlns:p14="http://schemas.microsoft.com/office/powerpoint/2010/main" val="719183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hapingtomorrow.com/g/indicators/341625"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shapingtomorrow.com/g/indicators/377506"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4EBB163-7C2E-464F-8A79-8D2F3E963CFD}" type="slidenum">
              <a:rPr lang="en-GB" altLang="en-US" sz="1200" smtClean="0"/>
              <a:pPr eaLnBrk="1" hangingPunct="1"/>
              <a:t>1</a:t>
            </a:fld>
            <a:endParaRPr lang="en-GB" altLang="en-US" sz="1200" dirty="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Times New Roman" pitchFamily="18" charset="0"/>
                <a:ea typeface="+mn-ea"/>
                <a:cs typeface="+mn-cs"/>
              </a:rPr>
              <a:t>New business models will take shape through a process of creative destruction.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Times New Roman" pitchFamily="18" charset="0"/>
                <a:ea typeface="+mn-ea"/>
                <a:cs typeface="+mn-cs"/>
              </a:rPr>
              <a:t>The open-ended characteristics of Internet technologies will challenge traditional business models that keep value-chain activities in-house.</a:t>
            </a:r>
          </a:p>
          <a:p>
            <a:pPr lvl="0"/>
            <a:r>
              <a:rPr kumimoji="1" lang="en-US" sz="1200" kern="1200" dirty="0" smtClean="0">
                <a:solidFill>
                  <a:schemeClr val="tx1"/>
                </a:solidFill>
                <a:effectLst/>
                <a:latin typeface="Times New Roman" pitchFamily="18" charset="0"/>
                <a:ea typeface="+mn-ea"/>
                <a:cs typeface="+mn-cs"/>
              </a:rPr>
              <a:t>Shaping customer relationships and enhancing customer satisfaction through the use of technology innovation will be business-critical for every enterprise.</a:t>
            </a:r>
          </a:p>
          <a:p>
            <a:pPr lvl="0"/>
            <a:r>
              <a:rPr kumimoji="1" lang="en-US" sz="1200" kern="1200" dirty="0" smtClean="0">
                <a:solidFill>
                  <a:schemeClr val="tx1"/>
                </a:solidFill>
                <a:effectLst/>
                <a:latin typeface="Times New Roman" pitchFamily="18" charset="0"/>
                <a:ea typeface="+mn-ea"/>
                <a:cs typeface="+mn-cs"/>
              </a:rPr>
              <a:t>Virtual tools will be central in ushering in a new world of work.</a:t>
            </a:r>
          </a:p>
          <a:p>
            <a:pPr lvl="0"/>
            <a:r>
              <a:rPr kumimoji="1" lang="en-US" sz="1200" kern="1200" dirty="0" smtClean="0">
                <a:solidFill>
                  <a:schemeClr val="tx1"/>
                </a:solidFill>
                <a:effectLst/>
                <a:latin typeface="Times New Roman" pitchFamily="18" charset="0"/>
                <a:ea typeface="+mn-ea"/>
                <a:cs typeface="+mn-cs"/>
              </a:rPr>
              <a:t>Virtual meetings and recruitment activities will move into a whole new realm due to immersive technology.</a:t>
            </a:r>
          </a:p>
          <a:p>
            <a:pPr lvl="0"/>
            <a:r>
              <a:rPr kumimoji="1" lang="en-US" sz="1200" kern="1200" dirty="0" smtClean="0">
                <a:solidFill>
                  <a:schemeClr val="tx1"/>
                </a:solidFill>
                <a:effectLst/>
                <a:latin typeface="Times New Roman" pitchFamily="18" charset="0"/>
                <a:ea typeface="+mn-ea"/>
                <a:cs typeface="+mn-cs"/>
              </a:rPr>
              <a:t>New models for performance evaluation, compensation, and time off could be created to foster collaboration and innovation.</a:t>
            </a:r>
          </a:p>
          <a:p>
            <a:pPr lvl="0"/>
            <a:r>
              <a:rPr kumimoji="1" lang="en-US" sz="1200" kern="1200" dirty="0" smtClean="0">
                <a:solidFill>
                  <a:schemeClr val="tx1"/>
                </a:solidFill>
                <a:effectLst/>
                <a:latin typeface="Times New Roman" pitchFamily="18" charset="0"/>
                <a:ea typeface="+mn-ea"/>
                <a:cs typeface="+mn-cs"/>
              </a:rPr>
              <a:t>A business model with wider purpose inbuilt could well be a key differentiator for attracting talent and of ensuring lower staff turnover.</a:t>
            </a:r>
          </a:p>
          <a:p>
            <a:pPr lvl="0"/>
            <a:r>
              <a:rPr kumimoji="1" lang="en-US" sz="1200" kern="1200" dirty="0" smtClean="0">
                <a:solidFill>
                  <a:schemeClr val="tx1"/>
                </a:solidFill>
                <a:effectLst/>
                <a:latin typeface="Times New Roman" pitchFamily="18" charset="0"/>
                <a:ea typeface="+mn-ea"/>
                <a:cs typeface="+mn-cs"/>
              </a:rPr>
              <a:t>Employees will increasingly input their own data into self-service systems.</a:t>
            </a:r>
          </a:p>
          <a:p>
            <a:pPr lvl="0"/>
            <a:r>
              <a:rPr kumimoji="1" lang="en-US" sz="1200" kern="1200" dirty="0" smtClean="0">
                <a:solidFill>
                  <a:schemeClr val="tx1"/>
                </a:solidFill>
                <a:effectLst/>
                <a:latin typeface="Times New Roman" pitchFamily="18" charset="0"/>
                <a:ea typeface="+mn-ea"/>
                <a:cs typeface="+mn-cs"/>
              </a:rPr>
              <a:t>Globally over 50 billion devices will be connected to the Internet by 2020.</a:t>
            </a:r>
          </a:p>
          <a:p>
            <a:pPr lvl="0"/>
            <a:r>
              <a:rPr kumimoji="1" lang="en-US" sz="1200" kern="1200" dirty="0" smtClean="0">
                <a:solidFill>
                  <a:schemeClr val="tx1"/>
                </a:solidFill>
                <a:effectLst/>
                <a:latin typeface="Times New Roman" pitchFamily="18" charset="0"/>
                <a:ea typeface="+mn-ea"/>
                <a:cs typeface="+mn-cs"/>
              </a:rPr>
              <a:t>Real-time data will transform the traditional business model to one that delivers better services and customer experiences.</a:t>
            </a:r>
          </a:p>
          <a:p>
            <a:pPr lvl="0"/>
            <a:r>
              <a:rPr kumimoji="1" lang="en-US" sz="1200" kern="1200" dirty="0" smtClean="0">
                <a:solidFill>
                  <a:schemeClr val="tx1"/>
                </a:solidFill>
                <a:effectLst/>
                <a:latin typeface="Times New Roman" pitchFamily="18" charset="0"/>
                <a:ea typeface="+mn-ea"/>
                <a:cs typeface="+mn-cs"/>
              </a:rPr>
              <a:t>Computer power will be 32 times greater by 2025.</a:t>
            </a:r>
          </a:p>
          <a:p>
            <a:pPr lvl="0"/>
            <a:r>
              <a:rPr kumimoji="1" lang="en-US" sz="1200" kern="1200" dirty="0" smtClean="0">
                <a:solidFill>
                  <a:schemeClr val="tx1"/>
                </a:solidFill>
                <a:effectLst/>
                <a:latin typeface="Times New Roman" pitchFamily="18" charset="0"/>
                <a:ea typeface="+mn-ea"/>
                <a:cs typeface="+mn-cs"/>
              </a:rPr>
              <a:t>Free business models such as Skype and Flickr will change the business landscape.</a:t>
            </a:r>
          </a:p>
          <a:p>
            <a:pPr lvl="0"/>
            <a:r>
              <a:rPr kumimoji="1" lang="en-US" sz="1200" kern="1200" dirty="0" smtClean="0">
                <a:solidFill>
                  <a:schemeClr val="tx1"/>
                </a:solidFill>
                <a:effectLst/>
                <a:latin typeface="Times New Roman" pitchFamily="18" charset="0"/>
                <a:ea typeface="+mn-ea"/>
                <a:cs typeface="+mn-cs"/>
              </a:rPr>
              <a:t>Public cloud will eventually dominate the market for IT services.</a:t>
            </a:r>
          </a:p>
          <a:p>
            <a:pPr lvl="0"/>
            <a:r>
              <a:rPr kumimoji="1" lang="en-US" sz="1200" kern="1200" dirty="0" smtClean="0">
                <a:solidFill>
                  <a:schemeClr val="tx1"/>
                </a:solidFill>
                <a:effectLst/>
                <a:latin typeface="Times New Roman" pitchFamily="18"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kumimoji="1" lang="en-US" sz="1200" kern="1200" dirty="0" smtClean="0">
                <a:solidFill>
                  <a:schemeClr val="tx1"/>
                </a:solidFill>
                <a:effectLst/>
                <a:latin typeface="Times New Roman" pitchFamily="18" charset="0"/>
                <a:ea typeface="+mn-ea"/>
                <a:cs typeface="+mn-cs"/>
              </a:rPr>
              <a:t>HR IT will become a vital component of an organisation characterised by social media, cloud computing, mobility.</a:t>
            </a:r>
          </a:p>
          <a:p>
            <a:pPr lvl="0"/>
            <a:r>
              <a:rPr kumimoji="1" lang="en-US" sz="1200" kern="1200" dirty="0" smtClean="0">
                <a:solidFill>
                  <a:schemeClr val="tx1"/>
                </a:solidFill>
                <a:effectLst/>
                <a:latin typeface="Times New Roman" pitchFamily="18" charset="0"/>
                <a:ea typeface="+mn-ea"/>
                <a:cs typeface="+mn-cs"/>
              </a:rPr>
              <a:t>Analytics and ‘Big Data’: Predictive workforce planning</a:t>
            </a:r>
          </a:p>
          <a:p>
            <a:pPr lvl="0"/>
            <a:r>
              <a:rPr kumimoji="1" lang="en-US" sz="1200" kern="1200" dirty="0" smtClean="0">
                <a:solidFill>
                  <a:schemeClr val="tx1"/>
                </a:solidFill>
                <a:effectLst/>
                <a:latin typeface="Times New Roman" pitchFamily="18" charset="0"/>
                <a:ea typeface="+mn-ea"/>
                <a:cs typeface="+mn-cs"/>
              </a:rPr>
              <a:t>Data-driven decisions will become a common theme across all parts of HR.</a:t>
            </a:r>
          </a:p>
          <a:p>
            <a:pPr lvl="0"/>
            <a:r>
              <a:rPr kumimoji="1" lang="en-US" sz="1200" kern="1200" dirty="0" smtClean="0">
                <a:solidFill>
                  <a:schemeClr val="tx1"/>
                </a:solidFill>
                <a:effectLst/>
                <a:latin typeface="Times New Roman" pitchFamily="18" charset="0"/>
                <a:ea typeface="+mn-ea"/>
                <a:cs typeface="+mn-cs"/>
              </a:rPr>
              <a:t>Organisations that take the time and make the investment to build people analytics capabilities will likely out-perform their competitors significantly in the coming years.</a:t>
            </a:r>
          </a:p>
          <a:p>
            <a:pPr lvl="0"/>
            <a:r>
              <a:rPr kumimoji="1" lang="en-US" sz="1200" kern="1200" dirty="0" smtClean="0">
                <a:solidFill>
                  <a:schemeClr val="tx1"/>
                </a:solidFill>
                <a:effectLst/>
                <a:latin typeface="Times New Roman" pitchFamily="18" charset="0"/>
                <a:ea typeface="+mn-ea"/>
                <a:cs typeface="+mn-cs"/>
              </a:rPr>
              <a:t>Accurate data about disengaged employees, attrition rates, and lost productivity will fire up the executives</a:t>
            </a:r>
          </a:p>
          <a:p>
            <a:pPr lvl="0"/>
            <a:r>
              <a:rPr kumimoji="1" lang="en-US" sz="1200" kern="1200" dirty="0" smtClean="0">
                <a:solidFill>
                  <a:schemeClr val="tx1"/>
                </a:solidFill>
                <a:effectLst/>
                <a:latin typeface="Times New Roman" pitchFamily="18" charset="0"/>
                <a:ea typeface="+mn-ea"/>
                <a:cs typeface="+mn-cs"/>
              </a:rPr>
              <a:t>As new discoveries into brain science and human behaviour are emerging HR will begin to arm itself with the tools and insights of a scientist to achieve better performances from their workforces.</a:t>
            </a:r>
          </a:p>
          <a:p>
            <a:pPr lvl="0"/>
            <a:r>
              <a:rPr kumimoji="1" lang="en-US" sz="1200" kern="1200" dirty="0" smtClean="0">
                <a:solidFill>
                  <a:schemeClr val="tx1"/>
                </a:solidFill>
                <a:effectLst/>
                <a:latin typeface="Times New Roman" pitchFamily="18" charset="0"/>
                <a:ea typeface="+mn-ea"/>
                <a:cs typeface="+mn-cs"/>
              </a:rPr>
              <a:t>Investments in HR technology will move beyond traditional core HR systems designed to manage the employee record and drive compliance toward emerging technologies that support recruiting, talent and performance management.</a:t>
            </a:r>
          </a:p>
          <a:p>
            <a:pPr lvl="0"/>
            <a:r>
              <a:rPr kumimoji="1" lang="en-US" sz="1200" kern="1200" dirty="0" smtClean="0">
                <a:solidFill>
                  <a:schemeClr val="tx1"/>
                </a:solidFill>
                <a:effectLst/>
                <a:latin typeface="Times New Roman" pitchFamily="18" charset="0"/>
                <a:ea typeface="+mn-ea"/>
                <a:cs typeface="+mn-cs"/>
              </a:rPr>
              <a:t>Online training as its needed in the new not  old skills: MOOCS etc.</a:t>
            </a:r>
          </a:p>
          <a:p>
            <a:pPr lvl="0"/>
            <a:r>
              <a:rPr kumimoji="1" lang="en-US" sz="1200" kern="1200" dirty="0" smtClean="0">
                <a:solidFill>
                  <a:schemeClr val="tx1"/>
                </a:solidFill>
                <a:effectLst/>
                <a:latin typeface="Times New Roman" pitchFamily="18" charset="0"/>
                <a:ea typeface="+mn-ea"/>
                <a:cs typeface="+mn-cs"/>
              </a:rPr>
              <a:t>Unless a sizeable investment is made in training, workers' skills will be outdated within a year or so as each industry continues to evolve rapidly.</a:t>
            </a:r>
          </a:p>
          <a:p>
            <a:pPr lvl="0"/>
            <a:r>
              <a:rPr kumimoji="1" lang="en-US" sz="1200" kern="1200" dirty="0" smtClean="0">
                <a:solidFill>
                  <a:schemeClr val="tx1"/>
                </a:solidFill>
                <a:effectLst/>
                <a:latin typeface="Times New Roman" pitchFamily="18" charset="0"/>
                <a:ea typeface="+mn-ea"/>
                <a:cs typeface="+mn-cs"/>
              </a:rPr>
              <a:t>Business transformation and the new geography of talent will call for a fresh HR approach and mindset.</a:t>
            </a:r>
          </a:p>
          <a:p>
            <a:pPr lvl="0"/>
            <a:r>
              <a:rPr kumimoji="1" lang="en-US" sz="1200" kern="1200" dirty="0" smtClean="0">
                <a:solidFill>
                  <a:schemeClr val="tx1"/>
                </a:solidFill>
                <a:effectLst/>
                <a:latin typeface="Times New Roman" pitchFamily="18" charset="0"/>
                <a:ea typeface="+mn-ea"/>
                <a:cs typeface="+mn-cs"/>
              </a:rPr>
              <a:t>Human resources will benefit from developments in applicant tracking systems and recruiting software.</a:t>
            </a:r>
          </a:p>
          <a:p>
            <a:pPr lvl="0"/>
            <a:r>
              <a:rPr kumimoji="1" lang="en-US" sz="1200" kern="1200" dirty="0" smtClean="0">
                <a:solidFill>
                  <a:schemeClr val="tx1"/>
                </a:solidFill>
                <a:effectLst/>
                <a:latin typeface="Times New Roman" pitchFamily="18" charset="0"/>
                <a:ea typeface="+mn-ea"/>
                <a:cs typeface="+mn-cs"/>
              </a:rPr>
              <a:t>HR professionals will inevitably be replaced by software.</a:t>
            </a:r>
          </a:p>
          <a:p>
            <a:pPr lvl="0"/>
            <a:r>
              <a:rPr kumimoji="1" lang="en-US" sz="1200" kern="1200" dirty="0" smtClean="0">
                <a:solidFill>
                  <a:schemeClr val="tx1"/>
                </a:solidFill>
                <a:effectLst/>
                <a:latin typeface="Times New Roman" pitchFamily="18" charset="0"/>
                <a:ea typeface="+mn-ea"/>
                <a:cs typeface="+mn-cs"/>
              </a:rPr>
              <a:t>The demand for human resource (HR) professionals is expected to grow slightly in the next decade.</a:t>
            </a:r>
          </a:p>
          <a:p>
            <a:pPr lvl="0"/>
            <a:r>
              <a:rPr kumimoji="1" lang="en-US" sz="1200" kern="1200" dirty="0" smtClean="0">
                <a:solidFill>
                  <a:schemeClr val="tx1"/>
                </a:solidFill>
                <a:effectLst/>
                <a:latin typeface="Times New Roman" pitchFamily="18" charset="0"/>
                <a:ea typeface="+mn-ea"/>
                <a:cs typeface="+mn-cs"/>
              </a:rPr>
              <a:t>Entry-level HR jobs will all but disappear as transactional tasks are consigned to outsourced services.</a:t>
            </a:r>
          </a:p>
          <a:p>
            <a:pPr lvl="0"/>
            <a:r>
              <a:rPr kumimoji="1" lang="en-US" sz="1200" kern="1200" dirty="0" smtClean="0">
                <a:solidFill>
                  <a:schemeClr val="tx1"/>
                </a:solidFill>
                <a:effectLst/>
                <a:latin typeface="Times New Roman" pitchFamily="18" charset="0"/>
                <a:ea typeface="+mn-ea"/>
                <a:cs typeface="+mn-cs"/>
              </a:rPr>
              <a:t>By analysing data appropriately HR will be able to predict future people needs and design and develop the right interventions before there is a problem.</a:t>
            </a:r>
          </a:p>
          <a:p>
            <a:pPr lvl="0"/>
            <a:r>
              <a:rPr kumimoji="1" lang="en-US" sz="1200" kern="1200" dirty="0" smtClean="0">
                <a:solidFill>
                  <a:schemeClr val="tx1"/>
                </a:solidFill>
                <a:effectLst/>
                <a:latin typeface="Times New Roman" pitchFamily="18" charset="0"/>
                <a:ea typeface="+mn-ea"/>
                <a:cs typeface="+mn-cs"/>
              </a:rPr>
              <a:t>HR systems will have sophisticated web services application programming interfaces (APIs).</a:t>
            </a:r>
          </a:p>
          <a:p>
            <a:pPr lvl="0"/>
            <a:r>
              <a:rPr kumimoji="1" lang="en-US" sz="1200" kern="1200" dirty="0" smtClean="0">
                <a:solidFill>
                  <a:schemeClr val="tx1"/>
                </a:solidFill>
                <a:effectLst/>
                <a:latin typeface="Times New Roman" pitchFamily="18" charset="0"/>
                <a:ea typeface="+mn-ea"/>
                <a:cs typeface="+mn-cs"/>
              </a:rPr>
              <a:t>HR technology implementations will rely increasingly on cloud computing.</a:t>
            </a:r>
          </a:p>
          <a:p>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kumimoji="1" lang="en-US" sz="1200" kern="1200" dirty="0" smtClean="0">
                <a:solidFill>
                  <a:schemeClr val="tx1"/>
                </a:solidFill>
                <a:effectLst/>
                <a:latin typeface="Times New Roman" pitchFamily="18" charset="0"/>
                <a:ea typeface="+mn-ea"/>
                <a:cs typeface="+mn-cs"/>
              </a:rPr>
              <a:t>40% of existing jobs will disappear by 2020 through use of intelligent technologies including driverless cars, rise of smart cities, wearables and robots.</a:t>
            </a:r>
          </a:p>
          <a:p>
            <a:pPr lvl="0"/>
            <a:r>
              <a:rPr kumimoji="1" lang="en-US" sz="1200" kern="1200" dirty="0" smtClean="0">
                <a:solidFill>
                  <a:schemeClr val="tx1"/>
                </a:solidFill>
                <a:effectLst/>
                <a:latin typeface="Times New Roman" pitchFamily="18" charset="0"/>
                <a:ea typeface="+mn-ea"/>
                <a:cs typeface="+mn-cs"/>
              </a:rPr>
              <a:t>Intelligent technologies: AI, IoT, Predictive algorithms, robots, Smart Devices  etc. work side by side with humans</a:t>
            </a:r>
          </a:p>
          <a:p>
            <a:pPr lvl="0"/>
            <a:r>
              <a:rPr kumimoji="1" lang="en-US" sz="1200" kern="1200" dirty="0" smtClean="0">
                <a:solidFill>
                  <a:schemeClr val="tx1"/>
                </a:solidFill>
                <a:effectLst/>
                <a:latin typeface="Times New Roman" pitchFamily="18" charset="0"/>
                <a:ea typeface="+mn-ea"/>
                <a:cs typeface="+mn-cs"/>
              </a:rPr>
              <a:t>Mobile communications: work anywhere, any time</a:t>
            </a:r>
          </a:p>
          <a:p>
            <a:pPr lvl="0"/>
            <a:r>
              <a:rPr kumimoji="1" lang="en-US" sz="1200" kern="1200" dirty="0" smtClean="0">
                <a:solidFill>
                  <a:schemeClr val="tx1"/>
                </a:solidFill>
                <a:effectLst/>
                <a:latin typeface="Times New Roman" pitchFamily="18" charset="0"/>
                <a:ea typeface="+mn-ea"/>
                <a:cs typeface="+mn-cs"/>
              </a:rPr>
              <a:t>Global waste reductions through technologies: 30% less cost</a:t>
            </a:r>
          </a:p>
          <a:p>
            <a:pPr lvl="0"/>
            <a:r>
              <a:rPr kumimoji="1" lang="en-US" sz="1200" kern="1200" dirty="0" smtClean="0">
                <a:solidFill>
                  <a:schemeClr val="tx1"/>
                </a:solidFill>
                <a:effectLst/>
                <a:latin typeface="Times New Roman" pitchFamily="18" charset="0"/>
                <a:ea typeface="+mn-ea"/>
                <a:cs typeface="+mn-cs"/>
              </a:rPr>
              <a:t>Baby boomers continue working to age 70</a:t>
            </a:r>
          </a:p>
          <a:p>
            <a:pPr lvl="0"/>
            <a:r>
              <a:rPr kumimoji="1" lang="en-US" sz="1200" kern="1200" dirty="0" smtClean="0">
                <a:solidFill>
                  <a:schemeClr val="tx1"/>
                </a:solidFill>
                <a:effectLst/>
                <a:latin typeface="Times New Roman" pitchFamily="18" charset="0"/>
                <a:ea typeface="+mn-ea"/>
                <a:cs typeface="+mn-cs"/>
              </a:rPr>
              <a:t>Hyper-innovation driving change everywhere</a:t>
            </a:r>
          </a:p>
          <a:p>
            <a:pPr lvl="0"/>
            <a:r>
              <a:rPr kumimoji="1" lang="en-US" sz="1200" kern="1200" dirty="0" smtClean="0">
                <a:solidFill>
                  <a:schemeClr val="tx1"/>
                </a:solidFill>
                <a:effectLst/>
                <a:latin typeface="Times New Roman" pitchFamily="18" charset="0"/>
                <a:ea typeface="+mn-ea"/>
                <a:cs typeface="+mn-cs"/>
              </a:rPr>
              <a:t>System vulnerabilities will grow exponentially</a:t>
            </a:r>
          </a:p>
          <a:p>
            <a:pPr lvl="0"/>
            <a:r>
              <a:rPr kumimoji="1" lang="en-US" sz="1200" kern="1200" dirty="0" smtClean="0">
                <a:solidFill>
                  <a:schemeClr val="tx1"/>
                </a:solidFill>
                <a:effectLst/>
                <a:latin typeface="Times New Roman" pitchFamily="18" charset="0"/>
                <a:ea typeface="+mn-ea"/>
                <a:cs typeface="+mn-cs"/>
              </a:rPr>
              <a:t>Talented human capital will be the most critical resource differentiating the prosperity of countries and organisations</a:t>
            </a:r>
          </a:p>
          <a:p>
            <a:pPr lvl="0"/>
            <a:r>
              <a:rPr kumimoji="1" lang="en-US" sz="1200" kern="1200" dirty="0" smtClean="0">
                <a:solidFill>
                  <a:schemeClr val="tx1"/>
                </a:solidFill>
                <a:effectLst/>
                <a:latin typeface="Times New Roman" pitchFamily="18" charset="0"/>
                <a:ea typeface="+mn-ea"/>
                <a:cs typeface="+mn-cs"/>
              </a:rPr>
              <a:t>Talent will drive global advantage</a:t>
            </a:r>
          </a:p>
          <a:p>
            <a:pPr lvl="0"/>
            <a:r>
              <a:rPr kumimoji="1" lang="en-US" sz="1200" kern="1200" dirty="0" smtClean="0">
                <a:solidFill>
                  <a:schemeClr val="tx1"/>
                </a:solidFill>
                <a:effectLst/>
                <a:latin typeface="Times New Roman" pitchFamily="18" charset="0"/>
                <a:ea typeface="+mn-ea"/>
                <a:cs typeface="+mn-cs"/>
              </a:rPr>
              <a:t>China will overtake the US as the country with the largest single pool of educated talent.</a:t>
            </a:r>
          </a:p>
          <a:p>
            <a:pPr lvl="0"/>
            <a:r>
              <a:rPr kumimoji="1" lang="en-US" sz="1200" kern="1200" dirty="0" smtClean="0">
                <a:solidFill>
                  <a:schemeClr val="tx1"/>
                </a:solidFill>
                <a:effectLst/>
                <a:latin typeface="Times New Roman" pitchFamily="18" charset="0"/>
                <a:ea typeface="+mn-ea"/>
                <a:cs typeface="+mn-cs"/>
              </a:rPr>
              <a:t>There will be 3D videoconferencing and life-size 3D holograms that can sit around a table and chat even if the participants are not physically present themselves.</a:t>
            </a:r>
            <a:endParaRPr kumimoji="1" lang="en-US"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kumimoji="1" lang="en-US" sz="1200" kern="1200" dirty="0" smtClean="0">
                <a:solidFill>
                  <a:schemeClr val="tx1"/>
                </a:solidFill>
                <a:effectLst/>
                <a:latin typeface="Times New Roman" pitchFamily="18" charset="0"/>
                <a:ea typeface="+mn-ea"/>
                <a:cs typeface="+mn-cs"/>
              </a:rPr>
              <a:t>Increased competition for human capital: vying for talent against the entrepreneurial opportunities that will be to the cohort of young, well-educated workers.</a:t>
            </a:r>
          </a:p>
          <a:p>
            <a:pPr lvl="0"/>
            <a:r>
              <a:rPr kumimoji="1" lang="en-US" sz="1200" kern="1200" dirty="0" smtClean="0">
                <a:solidFill>
                  <a:schemeClr val="tx1"/>
                </a:solidFill>
                <a:effectLst/>
                <a:latin typeface="Times New Roman" pitchFamily="18" charset="0"/>
                <a:ea typeface="+mn-ea"/>
                <a:cs typeface="+mn-cs"/>
              </a:rPr>
              <a:t>Need to work together to attract, retain and develop the best talent </a:t>
            </a:r>
          </a:p>
          <a:p>
            <a:pPr lvl="0"/>
            <a:r>
              <a:rPr kumimoji="1" lang="en-US" sz="1200" kern="1200" dirty="0" smtClean="0">
                <a:solidFill>
                  <a:schemeClr val="tx1"/>
                </a:solidFill>
                <a:effectLst/>
                <a:latin typeface="Times New Roman" pitchFamily="18" charset="0"/>
                <a:ea typeface="+mn-ea"/>
                <a:cs typeface="+mn-cs"/>
              </a:rPr>
              <a:t>Cities with the most popular places will win the war to attract talent.</a:t>
            </a:r>
          </a:p>
          <a:p>
            <a:pPr lvl="0"/>
            <a:r>
              <a:rPr kumimoji="1" lang="en-US" sz="1200" kern="1200" dirty="0" smtClean="0">
                <a:solidFill>
                  <a:schemeClr val="tx1"/>
                </a:solidFill>
                <a:effectLst/>
                <a:latin typeface="Times New Roman" pitchFamily="18" charset="0"/>
                <a:ea typeface="+mn-ea"/>
                <a:cs typeface="+mn-cs"/>
              </a:rPr>
              <a:t>Part of the solution will be to make better use of the experience and skills of older workers and retirees.</a:t>
            </a:r>
          </a:p>
          <a:p>
            <a:pPr lvl="0"/>
            <a:r>
              <a:rPr kumimoji="1" lang="en-US" sz="1200" kern="1200" dirty="0" smtClean="0">
                <a:solidFill>
                  <a:schemeClr val="tx1"/>
                </a:solidFill>
                <a:effectLst/>
                <a:latin typeface="Times New Roman" pitchFamily="18" charset="0"/>
                <a:ea typeface="+mn-ea"/>
                <a:cs typeface="+mn-cs"/>
              </a:rPr>
              <a:t>Population and income growth throughout Asia and other emerging economies will create tougher competition and new opportunities for Australia.</a:t>
            </a:r>
          </a:p>
          <a:p>
            <a:pPr lvl="0"/>
            <a:r>
              <a:rPr kumimoji="1" lang="en-US" sz="1200" kern="1200" dirty="0" smtClean="0">
                <a:solidFill>
                  <a:schemeClr val="tx1"/>
                </a:solidFill>
                <a:effectLst/>
                <a:latin typeface="Times New Roman" pitchFamily="18" charset="0"/>
                <a:ea typeface="+mn-ea"/>
                <a:cs typeface="+mn-cs"/>
              </a:rPr>
              <a:t>Governments and regulators will need to accept the economic benefits of talent mobility to stimulate economic growth.</a:t>
            </a:r>
          </a:p>
          <a:p>
            <a:pPr lvl="0"/>
            <a:r>
              <a:rPr kumimoji="1" lang="en-US" sz="1200" kern="1200" dirty="0" smtClean="0">
                <a:solidFill>
                  <a:schemeClr val="tx1"/>
                </a:solidFill>
                <a:effectLst/>
                <a:latin typeface="Times New Roman" pitchFamily="18" charset="0"/>
                <a:ea typeface="+mn-ea"/>
                <a:cs typeface="+mn-cs"/>
              </a:rPr>
              <a:t>Candidates will increasingly be hired based on their ability to perform successfully in their environment and not just the years of experience listed on a resume.</a:t>
            </a:r>
          </a:p>
          <a:p>
            <a:r>
              <a:rPr lang="en-US" dirty="0" smtClean="0"/>
              <a:t>Nearly 60% of HR leaders will use a unified talent management strategy for employees, contractors, and freelancers.</a:t>
            </a:r>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kumimoji="1" lang="en-US" sz="1200" kern="1200" dirty="0" smtClean="0">
                <a:solidFill>
                  <a:schemeClr val="tx1"/>
                </a:solidFill>
                <a:effectLst/>
                <a:latin typeface="Times New Roman" pitchFamily="18" charset="0"/>
                <a:ea typeface="+mn-ea"/>
                <a:cs typeface="+mn-cs"/>
              </a:rPr>
              <a:t>Contingent workers increasingly employed</a:t>
            </a:r>
          </a:p>
          <a:p>
            <a:pPr lvl="0"/>
            <a:r>
              <a:rPr kumimoji="1" lang="en-US" sz="1200" kern="1200" dirty="0" smtClean="0">
                <a:solidFill>
                  <a:schemeClr val="tx1"/>
                </a:solidFill>
                <a:effectLst/>
                <a:latin typeface="Times New Roman" pitchFamily="18" charset="0"/>
                <a:ea typeface="+mn-ea"/>
                <a:cs typeface="+mn-cs"/>
              </a:rPr>
              <a:t>Organisations will be increasingly composed of an ever-shifting, global network of contractors.</a:t>
            </a:r>
          </a:p>
          <a:p>
            <a:pPr lvl="0"/>
            <a:r>
              <a:rPr kumimoji="1" lang="en-US" sz="1200" kern="1200" dirty="0" smtClean="0">
                <a:solidFill>
                  <a:schemeClr val="tx1"/>
                </a:solidFill>
                <a:effectLst/>
                <a:latin typeface="Times New Roman" pitchFamily="18" charset="0"/>
                <a:ea typeface="+mn-ea"/>
                <a:cs typeface="+mn-cs"/>
              </a:rPr>
              <a:t>More people will choose to work freelance.</a:t>
            </a:r>
          </a:p>
          <a:p>
            <a:pPr lvl="0"/>
            <a:r>
              <a:rPr kumimoji="1" lang="en-US" sz="1200" kern="1200" dirty="0" smtClean="0">
                <a:solidFill>
                  <a:schemeClr val="tx1"/>
                </a:solidFill>
                <a:effectLst/>
                <a:latin typeface="Times New Roman" pitchFamily="18" charset="0"/>
                <a:ea typeface="+mn-ea"/>
                <a:cs typeface="+mn-cs"/>
              </a:rPr>
              <a:t>In the future the world of operational HR will be almost totally automated and will either disappear into the cloud or be outsourced.</a:t>
            </a:r>
          </a:p>
          <a:p>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kumimoji="1" lang="en-US" sz="1200" kern="1200" dirty="0" smtClean="0">
                <a:solidFill>
                  <a:schemeClr val="tx1"/>
                </a:solidFill>
                <a:effectLst/>
                <a:latin typeface="Times New Roman" pitchFamily="18" charset="0"/>
                <a:ea typeface="+mn-ea"/>
                <a:cs typeface="+mn-cs"/>
              </a:rPr>
              <a:t>Internal shared services will be challenged to keep pace with the improved performance and value created.</a:t>
            </a:r>
          </a:p>
          <a:p>
            <a:pPr lvl="0"/>
            <a:r>
              <a:rPr kumimoji="1" lang="en-US" sz="1200" kern="1200" dirty="0" smtClean="0">
                <a:solidFill>
                  <a:schemeClr val="tx1"/>
                </a:solidFill>
                <a:effectLst/>
                <a:latin typeface="Times New Roman" pitchFamily="18" charset="0"/>
                <a:ea typeface="+mn-ea"/>
                <a:cs typeface="+mn-cs"/>
              </a:rPr>
              <a:t>Many transaction-heavy HR jobs will be outsourced entirely to HR agencies or specialists.</a:t>
            </a:r>
          </a:p>
          <a:p>
            <a:pPr lvl="0"/>
            <a:r>
              <a:rPr kumimoji="1" lang="en-US" sz="1200" u="none" strike="noStrike" kern="1200" dirty="0" smtClean="0">
                <a:solidFill>
                  <a:schemeClr val="tx1"/>
                </a:solidFill>
                <a:effectLst/>
                <a:latin typeface="Times New Roman" pitchFamily="18" charset="0"/>
                <a:ea typeface="+mn-ea"/>
                <a:cs typeface="+mn-cs"/>
                <a:hlinkClick r:id="rId3"/>
              </a:rPr>
              <a:t>A multivendor approach that brings the "right" vendor to each component of work rather than attempting to bundle all capabilities within one vendor in all cases will help HR outsourcing continue to mature as an important lever that spurs the evolution of HR service delivery.</a:t>
            </a:r>
            <a:endParaRPr kumimoji="1" lang="en-US" sz="1200" kern="1200" dirty="0" smtClean="0">
              <a:solidFill>
                <a:schemeClr val="tx1"/>
              </a:solidFill>
              <a:effectLst/>
              <a:latin typeface="Times New Roman" pitchFamily="18" charset="0"/>
              <a:ea typeface="+mn-ea"/>
              <a:cs typeface="+mn-cs"/>
            </a:endParaRPr>
          </a:p>
          <a:p>
            <a:pPr lvl="0"/>
            <a:r>
              <a:rPr kumimoji="1" lang="en-US" sz="1200" u="none" strike="noStrike" kern="1200" dirty="0" smtClean="0">
                <a:solidFill>
                  <a:schemeClr val="tx1"/>
                </a:solidFill>
                <a:effectLst/>
                <a:latin typeface="Times New Roman" pitchFamily="18" charset="0"/>
                <a:ea typeface="+mn-ea"/>
                <a:cs typeface="+mn-cs"/>
                <a:hlinkClick r:id="rId4"/>
              </a:rPr>
              <a:t>Even with eventual cost savings there will be an initial investment that agencies will need to work through.</a:t>
            </a:r>
            <a:endParaRPr kumimoji="1" lang="en-US" sz="1200" kern="1200" dirty="0" smtClean="0">
              <a:solidFill>
                <a:schemeClr val="tx1"/>
              </a:solidFill>
              <a:effectLst/>
              <a:latin typeface="Times New Roman" pitchFamily="18" charset="0"/>
              <a:ea typeface="+mn-ea"/>
              <a:cs typeface="+mn-cs"/>
            </a:endParaRPr>
          </a:p>
          <a:p>
            <a:pPr lvl="0"/>
            <a:r>
              <a:rPr kumimoji="1" lang="en-US" sz="1200" kern="1200" dirty="0" smtClean="0">
                <a:solidFill>
                  <a:schemeClr val="tx1"/>
                </a:solidFill>
                <a:effectLst/>
                <a:latin typeface="Times New Roman" pitchFamily="18" charset="0"/>
                <a:ea typeface="+mn-ea"/>
                <a:cs typeface="+mn-cs"/>
              </a:rPr>
              <a:t>Even though agency leaders are interested in moving to shared services they are worried about the high level of risk and a long drawn out process.</a:t>
            </a:r>
          </a:p>
          <a:p>
            <a:pPr lvl="0"/>
            <a:r>
              <a:rPr kumimoji="1" lang="en-US" sz="1200" kern="1200" dirty="0" smtClean="0">
                <a:solidFill>
                  <a:schemeClr val="tx1"/>
                </a:solidFill>
                <a:effectLst/>
                <a:latin typeface="Times New Roman" pitchFamily="18" charset="0"/>
                <a:ea typeface="+mn-ea"/>
                <a:cs typeface="+mn-cs"/>
              </a:rPr>
              <a:t>Organisations  will be forced to think more explicitly about the trade-offs between outsourcing work.</a:t>
            </a:r>
          </a:p>
          <a:p>
            <a:pPr lvl="0"/>
            <a:r>
              <a:rPr kumimoji="1" lang="en-US" sz="1200" kern="1200" dirty="0" smtClean="0">
                <a:solidFill>
                  <a:schemeClr val="tx1"/>
                </a:solidFill>
                <a:effectLst/>
                <a:latin typeface="Times New Roman" pitchFamily="18" charset="0"/>
                <a:ea typeface="+mn-ea"/>
                <a:cs typeface="+mn-cs"/>
              </a:rPr>
              <a:t>Business process outsourcing will continue to drive adoption of software-as-a-service (SaaS) and other cloud-based services.</a:t>
            </a:r>
          </a:p>
          <a:p>
            <a:pPr lvl="0"/>
            <a:r>
              <a:rPr kumimoji="1" lang="en-US" sz="1200" kern="1200" dirty="0" smtClean="0">
                <a:solidFill>
                  <a:schemeClr val="tx1"/>
                </a:solidFill>
                <a:effectLst/>
                <a:latin typeface="Times New Roman" pitchFamily="18" charset="0"/>
                <a:ea typeface="+mn-ea"/>
                <a:cs typeface="+mn-cs"/>
              </a:rPr>
              <a:t>Competition for outsourced services will intensify and create more options to select from.</a:t>
            </a:r>
          </a:p>
          <a:p>
            <a:pPr lvl="0"/>
            <a:r>
              <a:rPr kumimoji="1" lang="en-US" sz="1200" kern="1200" dirty="0" smtClean="0">
                <a:solidFill>
                  <a:schemeClr val="tx1"/>
                </a:solidFill>
                <a:effectLst/>
                <a:latin typeface="Times New Roman" pitchFamily="18" charset="0"/>
                <a:ea typeface="+mn-ea"/>
                <a:cs typeface="+mn-cs"/>
              </a:rPr>
              <a:t>Outsourcing of knowledge-based work will increase.</a:t>
            </a:r>
          </a:p>
          <a:p>
            <a:pPr lvl="0"/>
            <a:r>
              <a:rPr kumimoji="1" lang="en-US" sz="1200" kern="1200" dirty="0" smtClean="0">
                <a:solidFill>
                  <a:schemeClr val="tx1"/>
                </a:solidFill>
                <a:effectLst/>
                <a:latin typeface="Times New Roman" pitchFamily="18" charset="0"/>
                <a:ea typeface="+mn-ea"/>
                <a:cs typeface="+mn-cs"/>
              </a:rPr>
              <a:t> Companies will use public cloud services, open source software, and mobile development platforms to unlock the treasure chest of ready-to-assemble components and modules that help create innovative apps and business models.</a:t>
            </a:r>
          </a:p>
          <a:p>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kumimoji="1" lang="en-US" sz="1200" kern="1200" dirty="0" smtClean="0">
                <a:solidFill>
                  <a:schemeClr val="tx1"/>
                </a:solidFill>
                <a:effectLst/>
                <a:latin typeface="Times New Roman" pitchFamily="18" charset="0"/>
                <a:ea typeface="+mn-ea"/>
                <a:cs typeface="+mn-cs"/>
              </a:rPr>
              <a:t>Operating experience, strategic mindset and vision will emerge to lead businesses.</a:t>
            </a:r>
          </a:p>
          <a:p>
            <a:pPr lvl="0"/>
            <a:r>
              <a:rPr kumimoji="1" lang="en-US" sz="1200" kern="1200" dirty="0" smtClean="0">
                <a:solidFill>
                  <a:schemeClr val="tx1"/>
                </a:solidFill>
                <a:effectLst/>
                <a:latin typeface="Times New Roman" pitchFamily="18" charset="0"/>
                <a:ea typeface="+mn-ea"/>
                <a:cs typeface="+mn-cs"/>
              </a:rPr>
              <a:t>Growth in social media</a:t>
            </a:r>
          </a:p>
          <a:p>
            <a:pPr lvl="0"/>
            <a:r>
              <a:rPr kumimoji="1" lang="en-US" sz="1200" kern="1200" dirty="0" smtClean="0">
                <a:solidFill>
                  <a:schemeClr val="tx1"/>
                </a:solidFill>
                <a:effectLst/>
                <a:latin typeface="Times New Roman" pitchFamily="18" charset="0"/>
                <a:ea typeface="+mn-ea"/>
                <a:cs typeface="+mn-cs"/>
              </a:rPr>
              <a:t>Open leadership will encourage staff to innovate, experiment (in safe environments)</a:t>
            </a:r>
          </a:p>
          <a:p>
            <a:pPr lvl="0"/>
            <a:r>
              <a:rPr kumimoji="1" lang="en-US" sz="1200" kern="1200" dirty="0" smtClean="0">
                <a:solidFill>
                  <a:schemeClr val="tx1"/>
                </a:solidFill>
                <a:effectLst/>
                <a:latin typeface="Times New Roman" pitchFamily="18" charset="0"/>
                <a:ea typeface="+mn-ea"/>
                <a:cs typeface="+mn-cs"/>
              </a:rPr>
              <a:t>Continuous horizon scanning and engagement in global talent networks will help identify issues ahead of time.</a:t>
            </a:r>
          </a:p>
          <a:p>
            <a:pPr lvl="0"/>
            <a:r>
              <a:rPr kumimoji="1" lang="en-US" sz="1200" kern="1200" dirty="0" smtClean="0">
                <a:solidFill>
                  <a:schemeClr val="tx1"/>
                </a:solidFill>
                <a:effectLst/>
                <a:latin typeface="Times New Roman" pitchFamily="18" charset="0"/>
                <a:ea typeface="+mn-ea"/>
                <a:cs typeface="+mn-cs"/>
              </a:rPr>
              <a:t>Today's recruits expect the ability to interact with a company and its HR function through social media.</a:t>
            </a:r>
          </a:p>
          <a:p>
            <a:pPr lvl="0"/>
            <a:r>
              <a:rPr kumimoji="1" lang="en-US" sz="1200" kern="1200" dirty="0" smtClean="0">
                <a:solidFill>
                  <a:schemeClr val="tx1"/>
                </a:solidFill>
                <a:effectLst/>
                <a:latin typeface="Times New Roman" pitchFamily="18" charset="0"/>
                <a:ea typeface="+mn-ea"/>
                <a:cs typeface="+mn-cs"/>
              </a:rPr>
              <a:t>Businesses will have to redistribute resources from one function to another.</a:t>
            </a:r>
          </a:p>
          <a:p>
            <a:pPr lvl="0"/>
            <a:r>
              <a:rPr kumimoji="1" lang="en-US" sz="1200" kern="1200" dirty="0" smtClean="0">
                <a:solidFill>
                  <a:schemeClr val="tx1"/>
                </a:solidFill>
                <a:effectLst/>
                <a:latin typeface="Times New Roman" pitchFamily="18" charset="0"/>
                <a:ea typeface="+mn-ea"/>
                <a:cs typeface="+mn-cs"/>
              </a:rPr>
              <a:t>Companies will be looking to minimize health care costs.</a:t>
            </a:r>
          </a:p>
          <a:p>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kumimoji="1" lang="en-US" sz="1200" kern="1200" dirty="0" smtClean="0">
                <a:solidFill>
                  <a:schemeClr val="tx1"/>
                </a:solidFill>
                <a:effectLst/>
                <a:latin typeface="Times New Roman" pitchFamily="18" charset="0"/>
                <a:ea typeface="+mn-ea"/>
                <a:cs typeface="+mn-cs"/>
              </a:rPr>
              <a:t>Strong need for data scientists</a:t>
            </a:r>
          </a:p>
          <a:p>
            <a:pPr lvl="0"/>
            <a:r>
              <a:rPr kumimoji="1" lang="en-US" sz="1200" kern="1200" dirty="0" smtClean="0">
                <a:solidFill>
                  <a:schemeClr val="tx1"/>
                </a:solidFill>
                <a:effectLst/>
                <a:latin typeface="Times New Roman" pitchFamily="18" charset="0"/>
                <a:ea typeface="+mn-ea"/>
                <a:cs typeface="+mn-cs"/>
              </a:rPr>
              <a:t>Development of high-performance cultures e.g.  Amazon (a benchmark for all lean organisations)</a:t>
            </a:r>
          </a:p>
          <a:p>
            <a:pPr lvl="0"/>
            <a:r>
              <a:rPr kumimoji="1" lang="en-US" sz="1200" kern="1200" dirty="0" smtClean="0">
                <a:solidFill>
                  <a:schemeClr val="tx1"/>
                </a:solidFill>
                <a:effectLst/>
                <a:latin typeface="Times New Roman" pitchFamily="18" charset="0"/>
                <a:ea typeface="+mn-ea"/>
                <a:cs typeface="+mn-cs"/>
              </a:rPr>
              <a:t>Shortages of critical skills/over abundance of outdated skills</a:t>
            </a:r>
          </a:p>
          <a:p>
            <a:pPr lvl="0"/>
            <a:r>
              <a:rPr kumimoji="1" lang="en-US" sz="1200" kern="1200" dirty="0" smtClean="0">
                <a:solidFill>
                  <a:schemeClr val="tx1"/>
                </a:solidFill>
                <a:effectLst/>
                <a:latin typeface="Times New Roman" pitchFamily="18" charset="0"/>
                <a:ea typeface="+mn-ea"/>
                <a:cs typeface="+mn-cs"/>
              </a:rPr>
              <a:t>A key challenge for senior managers will be sensitively reallocating the savings from automation to the talent needed to forge digital businesses.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Times New Roman" pitchFamily="18" charset="0"/>
                <a:ea typeface="+mn-ea"/>
                <a:cs typeface="+mn-cs"/>
              </a:rPr>
              <a:t>91% of Millennials expect to stay in a job &lt; 3 years</a:t>
            </a:r>
          </a:p>
          <a:p>
            <a:pPr lvl="0"/>
            <a:r>
              <a:rPr kumimoji="1" lang="en-US" sz="1200" kern="1200" dirty="0" smtClean="0">
                <a:solidFill>
                  <a:schemeClr val="tx1"/>
                </a:solidFill>
                <a:effectLst/>
                <a:latin typeface="Times New Roman" pitchFamily="18" charset="0"/>
                <a:ea typeface="+mn-ea"/>
                <a:cs typeface="+mn-cs"/>
              </a:rPr>
              <a:t>Global and age-diverse workforce will become ever more complex.</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Times New Roman" pitchFamily="18" charset="0"/>
                <a:ea typeface="+mn-ea"/>
                <a:cs typeface="+mn-cs"/>
              </a:rPr>
              <a:t>Consideration will need to be given on how to manage and train workers of vastly different ages.</a:t>
            </a:r>
          </a:p>
          <a:p>
            <a:pPr lvl="0"/>
            <a:r>
              <a:rPr kumimoji="1" lang="en-US" sz="1200" kern="1200" dirty="0" smtClean="0">
                <a:solidFill>
                  <a:schemeClr val="tx1"/>
                </a:solidFill>
                <a:effectLst/>
                <a:latin typeface="Times New Roman" pitchFamily="18" charset="0"/>
                <a:ea typeface="+mn-ea"/>
                <a:cs typeface="+mn-cs"/>
              </a:rPr>
              <a:t>Up to four generations of workers require more effort to create the right workforce mix.</a:t>
            </a:r>
          </a:p>
          <a:p>
            <a:pPr lvl="0"/>
            <a:r>
              <a:rPr kumimoji="1" lang="en-US" sz="1200" kern="1200" dirty="0" smtClean="0">
                <a:solidFill>
                  <a:schemeClr val="tx1"/>
                </a:solidFill>
                <a:effectLst/>
                <a:latin typeface="Times New Roman" pitchFamily="18" charset="0"/>
                <a:ea typeface="+mn-ea"/>
                <a:cs typeface="+mn-cs"/>
              </a:rPr>
              <a:t>Death of the office in favour of drop-in spaces?</a:t>
            </a:r>
          </a:p>
          <a:p>
            <a:pPr lvl="0"/>
            <a:r>
              <a:rPr kumimoji="1" lang="en-US" sz="1200" kern="1200" dirty="0" smtClean="0">
                <a:solidFill>
                  <a:schemeClr val="tx1"/>
                </a:solidFill>
                <a:effectLst/>
                <a:latin typeface="Times New Roman" pitchFamily="18" charset="0"/>
                <a:ea typeface="+mn-ea"/>
                <a:cs typeface="+mn-cs"/>
              </a:rPr>
              <a:t>About 75% of the workforce will be Millennials by 2025</a:t>
            </a:r>
          </a:p>
          <a:p>
            <a:endParaRPr lang="en-GB"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kumimoji="1" lang="en-US" sz="1200" kern="1200" dirty="0" smtClean="0">
                <a:solidFill>
                  <a:schemeClr val="tx1"/>
                </a:solidFill>
                <a:effectLst/>
                <a:latin typeface="Times New Roman" pitchFamily="18" charset="0"/>
                <a:ea typeface="+mn-ea"/>
                <a:cs typeface="+mn-cs"/>
              </a:rPr>
              <a:t>Workers will be more likely to see themselves as a member of a particular skill or professional network.</a:t>
            </a:r>
          </a:p>
          <a:p>
            <a:pPr lvl="0"/>
            <a:r>
              <a:rPr kumimoji="1" lang="en-US" sz="1200" kern="1200" dirty="0" smtClean="0">
                <a:solidFill>
                  <a:schemeClr val="tx1"/>
                </a:solidFill>
                <a:effectLst/>
                <a:latin typeface="Times New Roman" pitchFamily="18" charset="0"/>
                <a:ea typeface="+mn-ea"/>
                <a:cs typeface="+mn-cs"/>
              </a:rPr>
              <a:t>Future enabling methods will push the boundaries of simulated work environments, augmented reality, and virtual human models in order to visualise and analyse the behaviour of broad ranges of workers.</a:t>
            </a:r>
          </a:p>
          <a:p>
            <a:pPr lvl="0"/>
            <a:r>
              <a:rPr kumimoji="1" lang="en-US" sz="1200" kern="1200" dirty="0" smtClean="0">
                <a:solidFill>
                  <a:schemeClr val="tx1"/>
                </a:solidFill>
                <a:effectLst/>
                <a:latin typeface="Times New Roman" pitchFamily="18" charset="0"/>
                <a:ea typeface="+mn-ea"/>
                <a:cs typeface="+mn-cs"/>
              </a:rPr>
              <a:t>Gen Y workers will seek tech-savvy employers using up-to-date digital tools.</a:t>
            </a:r>
          </a:p>
          <a:p>
            <a:pPr lvl="0"/>
            <a:r>
              <a:rPr kumimoji="1" lang="en-US" sz="1200" kern="1200" dirty="0" smtClean="0">
                <a:solidFill>
                  <a:schemeClr val="tx1"/>
                </a:solidFill>
                <a:effectLst/>
                <a:latin typeface="Times New Roman" pitchFamily="18" charset="0"/>
                <a:ea typeface="+mn-ea"/>
                <a:cs typeface="+mn-cs"/>
              </a:rPr>
              <a:t>Workers expect continuous insights about how they fit in from a performance perspective-requiring transparency about which stakeholders and what performance data guide conclusions and compensation decisions.</a:t>
            </a:r>
          </a:p>
          <a:p>
            <a:r>
              <a:rPr lang="en-US" dirty="0" smtClean="0"/>
              <a:t>Gartner anticipates vendor solutions will soon include support for many blended workforce scenarios, including: recruiting that seamlessly sources internal employees, contractors and freelancers along with external candidates; onboarding freelancers in the same manner as employees for a consistent result;</a:t>
            </a:r>
            <a:endParaRPr lang="en-US" dirty="0"/>
          </a:p>
        </p:txBody>
      </p:sp>
      <p:sp>
        <p:nvSpPr>
          <p:cNvPr id="4" name="Slide Number Placeholder 3"/>
          <p:cNvSpPr>
            <a:spLocks noGrp="1"/>
          </p:cNvSpPr>
          <p:nvPr>
            <p:ph type="sldNum" sz="quarter" idx="10"/>
          </p:nvPr>
        </p:nvSpPr>
        <p:spPr/>
        <p:txBody>
          <a:bodyPr/>
          <a:lstStyle/>
          <a:p>
            <a:pPr>
              <a:defRPr/>
            </a:pPr>
            <a:fld id="{220AE98D-C515-41A8-A36B-4258A69F2327}" type="slidenum">
              <a:rPr lang="en-GB" smtClean="0"/>
              <a:pPr>
                <a:defRPr/>
              </a:pPr>
              <a:t>9</a:t>
            </a:fld>
            <a:endParaRPr lang="en-GB" dirty="0"/>
          </a:p>
        </p:txBody>
      </p:sp>
    </p:spTree>
    <p:extLst>
      <p:ext uri="{BB962C8B-B14F-4D97-AF65-F5344CB8AC3E}">
        <p14:creationId xmlns:p14="http://schemas.microsoft.com/office/powerpoint/2010/main" val="1131191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stretch>
            <a:fillRect/>
          </a:stretch>
        </p:blipFill>
        <p:spPr>
          <a:xfrm>
            <a:off x="2195736" y="3429000"/>
            <a:ext cx="2960762" cy="10558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8" name="Title 7"/>
          <p:cNvSpPr>
            <a:spLocks noGrp="1"/>
          </p:cNvSpPr>
          <p:nvPr>
            <p:ph type="ctrTitle"/>
          </p:nvPr>
        </p:nvSpPr>
        <p:spPr>
          <a:xfrm>
            <a:off x="540544" y="776288"/>
            <a:ext cx="8062912" cy="1470025"/>
          </a:xfrm>
        </p:spPr>
        <p:txBody>
          <a:bodyPr anchor="b"/>
          <a:lstStyle>
            <a:lvl1pPr algn="r">
              <a:defRPr sz="4400">
                <a:solidFill>
                  <a:schemeClr val="tx1"/>
                </a:solidFill>
                <a:effectLst/>
              </a:defRPr>
            </a:lvl1pPr>
          </a:lstStyle>
          <a:p>
            <a:r>
              <a:rPr lang="en-US" smtClean="0"/>
              <a:t>Click to edit Master title style</a:t>
            </a:r>
            <a:endParaRPr lang="en-US" dirty="0"/>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52948D55-C790-4F13-8975-7720619906FD}" type="datetimeFigureOut">
              <a:rPr lang="en-US"/>
              <a:pPr>
                <a:defRPr/>
              </a:pPr>
              <a:t>17-Aug-15</a:t>
            </a:fld>
            <a:endParaRPr lang="en-US" dirty="0"/>
          </a:p>
        </p:txBody>
      </p:sp>
      <p:sp>
        <p:nvSpPr>
          <p:cNvPr id="7" name="Footer Placeholder 16"/>
          <p:cNvSpPr>
            <a:spLocks noGrp="1"/>
          </p:cNvSpPr>
          <p:nvPr>
            <p:ph type="ftr" sz="quarter" idx="11"/>
          </p:nvPr>
        </p:nvSpPr>
        <p:spPr>
          <a:xfrm>
            <a:off x="1371600" y="5649913"/>
            <a:ext cx="5791200" cy="365125"/>
          </a:xfrm>
        </p:spPr>
        <p:txBody>
          <a:bodyPr tIns="0" bIns="0"/>
          <a:lstStyle>
            <a:lvl1pPr algn="r">
              <a:defRPr sz="1100">
                <a:solidFill>
                  <a:schemeClr val="tx1"/>
                </a:solidFill>
              </a:defRPr>
            </a:lvl1pPr>
          </a:lstStyle>
          <a:p>
            <a:pPr>
              <a:defRPr/>
            </a:pPr>
            <a:endParaRPr lang="en-US" dirty="0"/>
          </a:p>
        </p:txBody>
      </p:sp>
    </p:spTree>
    <p:extLst>
      <p:ext uri="{BB962C8B-B14F-4D97-AF65-F5344CB8AC3E}">
        <p14:creationId xmlns:p14="http://schemas.microsoft.com/office/powerpoint/2010/main" val="34447681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DBF014-391C-4925-9205-BE74B2E182A1}" type="datetimeFigureOut">
              <a:rPr lang="en-US"/>
              <a:pPr>
                <a:defRPr/>
              </a:pPr>
              <a:t>17-Aug-15</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E8C4FE-60E1-423B-A8AC-A62EE4EB6004}" type="slidenum">
              <a:rPr lang="en-US"/>
              <a:pPr>
                <a:defRPr/>
              </a:pPr>
              <a:t>‹#›</a:t>
            </a:fld>
            <a:endParaRPr lang="en-US" dirty="0"/>
          </a:p>
        </p:txBody>
      </p:sp>
    </p:spTree>
    <p:extLst>
      <p:ext uri="{BB962C8B-B14F-4D97-AF65-F5344CB8AC3E}">
        <p14:creationId xmlns:p14="http://schemas.microsoft.com/office/powerpoint/2010/main" val="56388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490318-E8FF-44DC-8ADF-10A03A4833BA}" type="datetimeFigureOut">
              <a:rPr lang="en-US"/>
              <a:pPr>
                <a:defRPr/>
              </a:pPr>
              <a:t>17-Aug-15</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393083C-BD88-4123-9F22-EDC4B51767A4}" type="slidenum">
              <a:rPr lang="en-US"/>
              <a:pPr>
                <a:defRPr/>
              </a:pPr>
              <a:t>‹#›</a:t>
            </a:fld>
            <a:endParaRPr lang="en-US" dirty="0"/>
          </a:p>
        </p:txBody>
      </p:sp>
    </p:spTree>
    <p:extLst>
      <p:ext uri="{BB962C8B-B14F-4D97-AF65-F5344CB8AC3E}">
        <p14:creationId xmlns:p14="http://schemas.microsoft.com/office/powerpoint/2010/main" val="2152915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4" name="Isosceles Triangle 3"/>
          <p:cNvSpPr/>
          <p:nvPr userDrawn="1"/>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611560" y="228600"/>
            <a:ext cx="8227640" cy="1040160"/>
          </a:xfrm>
        </p:spPr>
        <p:txBody>
          <a:bodyPr/>
          <a:lstStyle/>
          <a:p>
            <a:r>
              <a:rPr lang="en-US" smtClean="0"/>
              <a:t>Click to edit Master title style</a:t>
            </a:r>
            <a:endParaRPr lang="en-GB" dirty="0"/>
          </a:p>
        </p:txBody>
      </p:sp>
      <p:sp>
        <p:nvSpPr>
          <p:cNvPr id="3" name="SmartArt Placeholder 2"/>
          <p:cNvSpPr>
            <a:spLocks noGrp="1"/>
          </p:cNvSpPr>
          <p:nvPr>
            <p:ph type="dgm" idx="1"/>
          </p:nvPr>
        </p:nvSpPr>
        <p:spPr>
          <a:xfrm>
            <a:off x="609600" y="1524000"/>
            <a:ext cx="7924800" cy="4267200"/>
          </a:xfrm>
        </p:spPr>
        <p:txBody>
          <a:bodyPr>
            <a:normAutofit/>
          </a:bodyPr>
          <a:lstStyle/>
          <a:p>
            <a:pPr lvl="0"/>
            <a:r>
              <a:rPr lang="en-US" noProof="0" dirty="0" smtClean="0"/>
              <a:t>Click icon to add SmartArt graphic</a:t>
            </a:r>
            <a:endParaRPr lang="en-GB" noProof="0" dirty="0" smtClean="0"/>
          </a:p>
        </p:txBody>
      </p:sp>
      <p:sp>
        <p:nvSpPr>
          <p:cNvPr id="5" name="Slide Number Placeholder 5"/>
          <p:cNvSpPr>
            <a:spLocks noGrp="1"/>
          </p:cNvSpPr>
          <p:nvPr>
            <p:ph type="sldNum" sz="quarter" idx="10"/>
          </p:nvPr>
        </p:nvSpPr>
        <p:spPr>
          <a:xfrm>
            <a:off x="8450263" y="809625"/>
            <a:ext cx="503237" cy="300038"/>
          </a:xfrm>
        </p:spPr>
        <p:txBody>
          <a:bodyPr/>
          <a:lstStyle>
            <a:lvl1pPr>
              <a:defRPr>
                <a:solidFill>
                  <a:schemeClr val="bg2"/>
                </a:solidFill>
              </a:defRPr>
            </a:lvl1pPr>
          </a:lstStyle>
          <a:p>
            <a:pPr>
              <a:defRPr/>
            </a:pPr>
            <a:fld id="{ED62782B-3F01-4D0A-8937-AE0E854A8251}" type="slidenum">
              <a:rPr lang="en-US" smtClean="0"/>
              <a:pPr>
                <a:defRPr/>
              </a:pPr>
              <a:t>‹#›</a:t>
            </a:fld>
            <a:endParaRPr lang="en-US" dirty="0"/>
          </a:p>
        </p:txBody>
      </p:sp>
    </p:spTree>
    <p:extLst>
      <p:ext uri="{BB962C8B-B14F-4D97-AF65-F5344CB8AC3E}">
        <p14:creationId xmlns:p14="http://schemas.microsoft.com/office/powerpoint/2010/main" val="123732639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stretch>
            <a:fillRect/>
          </a:stretch>
        </p:blipFill>
        <p:spPr>
          <a:xfrm>
            <a:off x="323850" y="6156325"/>
            <a:ext cx="1441450" cy="514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lvl1pPr marL="448056" indent="-384048">
              <a:buFontTx/>
              <a:buBlip>
                <a:blip r:embed="rId3"/>
              </a:buBlip>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791075" y="6480175"/>
            <a:ext cx="2133600" cy="301625"/>
          </a:xfrm>
        </p:spPr>
        <p:txBody>
          <a:bodyPr/>
          <a:lstStyle>
            <a:lvl1pPr>
              <a:defRPr/>
            </a:lvl1pPr>
          </a:lstStyle>
          <a:p>
            <a:pPr>
              <a:defRPr/>
            </a:pPr>
            <a:fld id="{57248E5C-1DD7-4298-A153-A9FD36A8C2A5}" type="datetimeFigureOut">
              <a:rPr lang="en-US"/>
              <a:pPr>
                <a:defRPr/>
              </a:pPr>
              <a:t>17-Aug-15</a:t>
            </a:fld>
            <a:endParaRPr lang="en-US" dirty="0"/>
          </a:p>
        </p:txBody>
      </p:sp>
      <p:sp>
        <p:nvSpPr>
          <p:cNvPr id="6" name="Footer Placeholder 4"/>
          <p:cNvSpPr>
            <a:spLocks noGrp="1"/>
          </p:cNvSpPr>
          <p:nvPr>
            <p:ph type="ftr" sz="quarter" idx="11"/>
          </p:nvPr>
        </p:nvSpPr>
        <p:spPr>
          <a:xfrm>
            <a:off x="457200" y="6481763"/>
            <a:ext cx="4259263" cy="300037"/>
          </a:xfrm>
        </p:spPr>
        <p:txBody>
          <a:bodyPr/>
          <a:lstStyle>
            <a:lvl1pPr>
              <a:defRPr>
                <a:solidFill>
                  <a:schemeClr val="tx1"/>
                </a:solidFill>
              </a:defRPr>
            </a:lvl1pPr>
          </a:lstStyle>
          <a:p>
            <a:pPr>
              <a:defRPr/>
            </a:pPr>
            <a:endParaRPr lang="en-US" dirty="0"/>
          </a:p>
        </p:txBody>
      </p:sp>
    </p:spTree>
    <p:extLst>
      <p:ext uri="{BB962C8B-B14F-4D97-AF65-F5344CB8AC3E}">
        <p14:creationId xmlns:p14="http://schemas.microsoft.com/office/powerpoint/2010/main" val="4016012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a:blip r:embed="rId2" cstate="print"/>
          <a:stretch>
            <a:fillRect/>
          </a:stretch>
        </p:blipFill>
        <p:spPr>
          <a:xfrm>
            <a:off x="323850" y="6156325"/>
            <a:ext cx="1441450" cy="514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2" name="Title 1"/>
          <p:cNvSpPr>
            <a:spLocks noGrp="1"/>
          </p:cNvSpPr>
          <p:nvPr>
            <p:ph type="title"/>
          </p:nvPr>
        </p:nvSpPr>
        <p:spPr>
          <a:xfrm>
            <a:off x="381000" y="271464"/>
            <a:ext cx="7239000" cy="1362075"/>
          </a:xfrm>
          <a:ln>
            <a:noFill/>
          </a:ln>
        </p:spPr>
        <p:txBody>
          <a:bodyPr/>
          <a:lstStyle>
            <a:lvl1pPr marL="0" algn="l">
              <a:buNone/>
              <a:defRPr sz="3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a:xfrm>
            <a:off x="6956425" y="6477000"/>
            <a:ext cx="2133600" cy="304800"/>
          </a:xfrm>
        </p:spPr>
        <p:txBody>
          <a:bodyPr/>
          <a:lstStyle>
            <a:lvl1pPr>
              <a:defRPr/>
            </a:lvl1pPr>
          </a:lstStyle>
          <a:p>
            <a:pPr>
              <a:defRPr/>
            </a:pPr>
            <a:fld id="{C8CD5365-0741-4905-BC5E-848A85FE77A0}" type="datetimeFigureOut">
              <a:rPr lang="en-US"/>
              <a:pPr>
                <a:defRPr/>
              </a:pPr>
              <a:t>17-Aug-15</a:t>
            </a:fld>
            <a:endParaRPr lang="en-US" dirty="0"/>
          </a:p>
        </p:txBody>
      </p:sp>
      <p:sp>
        <p:nvSpPr>
          <p:cNvPr id="10" name="Footer Placeholder 4"/>
          <p:cNvSpPr>
            <a:spLocks noGrp="1"/>
          </p:cNvSpPr>
          <p:nvPr>
            <p:ph type="ftr" sz="quarter" idx="11"/>
          </p:nvPr>
        </p:nvSpPr>
        <p:spPr>
          <a:xfrm>
            <a:off x="2619375" y="6481763"/>
            <a:ext cx="4260850" cy="300037"/>
          </a:xfrm>
        </p:spPr>
        <p:txBody>
          <a:bodyPr/>
          <a:lstStyle>
            <a:lvl1pPr>
              <a:defRPr>
                <a:solidFill>
                  <a:schemeClr val="tx1"/>
                </a:solidFill>
              </a:defRPr>
            </a:lvl1pPr>
          </a:lstStyle>
          <a:p>
            <a:pPr>
              <a:defRPr/>
            </a:pPr>
            <a:endParaRPr lang="en-US" dirty="0"/>
          </a:p>
        </p:txBody>
      </p:sp>
      <p:sp>
        <p:nvSpPr>
          <p:cNvPr id="12" name="Isosceles Triangle 11"/>
          <p:cNvSpPr/>
          <p:nvPr userDrawn="1"/>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Slide Number Placeholder 5"/>
          <p:cNvSpPr>
            <a:spLocks noGrp="1"/>
          </p:cNvSpPr>
          <p:nvPr>
            <p:ph type="sldNum" sz="quarter" idx="12"/>
          </p:nvPr>
        </p:nvSpPr>
        <p:spPr>
          <a:xfrm>
            <a:off x="8450263" y="809625"/>
            <a:ext cx="503237" cy="300038"/>
          </a:xfrm>
        </p:spPr>
        <p:txBody>
          <a:bodyPr/>
          <a:lstStyle>
            <a:lvl1pPr>
              <a:defRPr>
                <a:solidFill>
                  <a:schemeClr val="bg2"/>
                </a:solidFill>
              </a:defRPr>
            </a:lvl1pPr>
          </a:lstStyle>
          <a:p>
            <a:pPr>
              <a:defRPr/>
            </a:pPr>
            <a:fld id="{AA465F9E-3F88-410A-8F9D-3DCC9B4E8FB8}" type="slidenum">
              <a:rPr lang="en-US" smtClean="0"/>
              <a:pPr>
                <a:defRPr/>
              </a:pPr>
              <a:t>‹#›</a:t>
            </a:fld>
            <a:endParaRPr lang="en-US" dirty="0"/>
          </a:p>
        </p:txBody>
      </p:sp>
    </p:spTree>
    <p:extLst>
      <p:ext uri="{BB962C8B-B14F-4D97-AF65-F5344CB8AC3E}">
        <p14:creationId xmlns:p14="http://schemas.microsoft.com/office/powerpoint/2010/main" val="21810555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stretch>
            <a:fillRect/>
          </a:stretch>
        </p:blipFill>
        <p:spPr>
          <a:xfrm>
            <a:off x="323850" y="6156325"/>
            <a:ext cx="1441450" cy="514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6" name="Isosceles Triangle 5"/>
          <p:cNvSpPr/>
          <p:nvPr userDrawn="1"/>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lide Number Placeholder 5"/>
          <p:cNvSpPr txBox="1">
            <a:spLocks/>
          </p:cNvSpPr>
          <p:nvPr userDrawn="1"/>
        </p:nvSpPr>
        <p:spPr>
          <a:xfrm>
            <a:off x="8450263" y="809625"/>
            <a:ext cx="503237" cy="300038"/>
          </a:xfrm>
          <a:prstGeom prst="rect">
            <a:avLst/>
          </a:prstGeom>
        </p:spPr>
        <p:txBody>
          <a:bodyPr anchor="b"/>
          <a:lstStyle>
            <a:defPPr>
              <a:defRPr lang="en-GB"/>
            </a:defPPr>
            <a:lvl1pPr algn="ctr" rtl="0" eaLnBrk="1" fontAlgn="base" latinLnBrk="0" hangingPunct="1">
              <a:spcBef>
                <a:spcPct val="0"/>
              </a:spcBef>
              <a:spcAft>
                <a:spcPct val="0"/>
              </a:spcAft>
              <a:defRPr kumimoji="0" sz="1200" kern="1200" smtClean="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fld id="{51006C36-A49F-410B-A779-9CBA966FB81F}" type="slidenum">
              <a:rPr lang="en-US">
                <a:solidFill>
                  <a:schemeClr val="bg2"/>
                </a:solidFill>
              </a:rPr>
              <a:pPr>
                <a:defRPr/>
              </a:pPr>
              <a:t>‹#›</a:t>
            </a:fld>
            <a:endParaRPr lang="en-US" dirty="0">
              <a:solidFill>
                <a:schemeClr val="bg2"/>
              </a:solidFill>
            </a:endParaRPr>
          </a:p>
        </p:txBody>
      </p:sp>
      <p:sp>
        <p:nvSpPr>
          <p:cNvPr id="2" name="Title 1"/>
          <p:cNvSpPr>
            <a:spLocks noGrp="1"/>
          </p:cNvSpPr>
          <p:nvPr>
            <p:ph type="title"/>
          </p:nvPr>
        </p:nvSpPr>
        <p:spPr/>
        <p:txBody>
          <a:bodyPr/>
          <a:lstStyle>
            <a:lvl1pPr marL="0"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722437"/>
            <a:ext cx="4038600" cy="4525963"/>
          </a:xfrm>
        </p:spPr>
        <p:txBody>
          <a:bodyPr/>
          <a:lstStyle>
            <a:lvl1pPr marL="448056" indent="-384048">
              <a:buFontTx/>
              <a:buBlip>
                <a:blip r:embed="rId3"/>
              </a:buBlip>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22437"/>
            <a:ext cx="4038600" cy="4525963"/>
          </a:xfrm>
        </p:spPr>
        <p:txBody>
          <a:bodyPr/>
          <a:lstStyle>
            <a:lvl1pPr marL="448056" indent="-384048">
              <a:buFontTx/>
              <a:buBlip>
                <a:blip r:embed="rId3"/>
              </a:buBlip>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9DA5491C-F556-44F5-B7BF-F68F143E80C2}" type="datetimeFigureOut">
              <a:rPr lang="en-US"/>
              <a:pPr>
                <a:defRPr/>
              </a:pPr>
              <a:t>17-Aug-15</a:t>
            </a:fld>
            <a:endParaRPr lang="en-US" dirty="0"/>
          </a:p>
        </p:txBody>
      </p:sp>
      <p:sp>
        <p:nvSpPr>
          <p:cNvPr id="9" name="Footer Placeholder 5"/>
          <p:cNvSpPr>
            <a:spLocks noGrp="1"/>
          </p:cNvSpPr>
          <p:nvPr>
            <p:ph type="ftr" sz="quarter" idx="11"/>
          </p:nvPr>
        </p:nvSpPr>
        <p:spPr/>
        <p:txBody>
          <a:bodyPr/>
          <a:lstStyle>
            <a:lvl1pPr>
              <a:defRPr>
                <a:solidFill>
                  <a:schemeClr val="tx1"/>
                </a:solidFill>
              </a:defRPr>
            </a:lvl1pPr>
          </a:lstStyle>
          <a:p>
            <a:pPr>
              <a:defRPr/>
            </a:pPr>
            <a:endParaRPr lang="en-US" dirty="0"/>
          </a:p>
        </p:txBody>
      </p:sp>
    </p:spTree>
    <p:extLst>
      <p:ext uri="{BB962C8B-B14F-4D97-AF65-F5344CB8AC3E}">
        <p14:creationId xmlns:p14="http://schemas.microsoft.com/office/powerpoint/2010/main" val="2107148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323850" y="6156325"/>
            <a:ext cx="1441450" cy="514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8" name="Isosceles Triangle 7"/>
          <p:cNvSpPr/>
          <p:nvPr userDrawn="1"/>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lide Number Placeholder 5"/>
          <p:cNvSpPr txBox="1">
            <a:spLocks/>
          </p:cNvSpPr>
          <p:nvPr userDrawn="1"/>
        </p:nvSpPr>
        <p:spPr>
          <a:xfrm>
            <a:off x="8450263" y="809625"/>
            <a:ext cx="503237" cy="300038"/>
          </a:xfrm>
          <a:prstGeom prst="rect">
            <a:avLst/>
          </a:prstGeom>
        </p:spPr>
        <p:txBody>
          <a:bodyPr anchor="b"/>
          <a:lstStyle>
            <a:defPPr>
              <a:defRPr lang="en-GB"/>
            </a:defPPr>
            <a:lvl1pPr algn="ctr" rtl="0" eaLnBrk="1" fontAlgn="base" latinLnBrk="0" hangingPunct="1">
              <a:spcBef>
                <a:spcPct val="0"/>
              </a:spcBef>
              <a:spcAft>
                <a:spcPct val="0"/>
              </a:spcAft>
              <a:defRPr kumimoji="0" sz="1200" kern="1200" smtClean="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fld id="{26D1930E-0CE9-4054-BC58-50DB651D03D7}" type="slidenum">
              <a:rPr lang="en-US">
                <a:solidFill>
                  <a:schemeClr val="bg2"/>
                </a:solidFill>
              </a:rPr>
              <a:pPr>
                <a:defRPr/>
              </a:pPr>
              <a:t>‹#›</a:t>
            </a:fld>
            <a:endParaRPr lang="en-US" dirty="0">
              <a:solidFill>
                <a:schemeClr val="bg2"/>
              </a:solidFill>
            </a:endParaRPr>
          </a:p>
        </p:txBody>
      </p:sp>
      <p:sp>
        <p:nvSpPr>
          <p:cNvPr id="2" name="Title 1"/>
          <p:cNvSpPr>
            <a:spLocks noGrp="1"/>
          </p:cNvSpPr>
          <p:nvPr>
            <p:ph type="title"/>
          </p:nvPr>
        </p:nvSpPr>
        <p:spPr>
          <a:xfrm>
            <a:off x="248198" y="290732"/>
            <a:ext cx="1066800" cy="6153912"/>
          </a:xfrm>
        </p:spPr>
        <p:txBody>
          <a:bodyPr vert="vert270" anchor="b"/>
          <a:lstStyle>
            <a:lvl1pPr marL="0" algn="ctr">
              <a:defRPr sz="3300" b="0">
                <a:ln w="6350">
                  <a:solidFill>
                    <a:schemeClr val="tx1"/>
                  </a:solidFill>
                </a:ln>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404664"/>
            <a:ext cx="6870250" cy="2903588"/>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6"/>
          <p:cNvSpPr>
            <a:spLocks noGrp="1"/>
          </p:cNvSpPr>
          <p:nvPr>
            <p:ph type="dt" sz="half" idx="10"/>
          </p:nvPr>
        </p:nvSpPr>
        <p:spPr>
          <a:xfrm>
            <a:off x="4791075" y="6481763"/>
            <a:ext cx="2130425" cy="301625"/>
          </a:xfrm>
        </p:spPr>
        <p:txBody>
          <a:bodyPr/>
          <a:lstStyle>
            <a:lvl1pPr>
              <a:defRPr/>
            </a:lvl1pPr>
          </a:lstStyle>
          <a:p>
            <a:pPr>
              <a:defRPr/>
            </a:pPr>
            <a:fld id="{8CE14762-BD01-459E-8BC3-B9D5EC522BA9}" type="datetimeFigureOut">
              <a:rPr lang="en-US"/>
              <a:pPr>
                <a:defRPr/>
              </a:pPr>
              <a:t>17-Aug-15</a:t>
            </a:fld>
            <a:endParaRPr lang="en-US" dirty="0"/>
          </a:p>
        </p:txBody>
      </p:sp>
      <p:sp>
        <p:nvSpPr>
          <p:cNvPr id="11" name="Footer Placeholder 7"/>
          <p:cNvSpPr>
            <a:spLocks noGrp="1"/>
          </p:cNvSpPr>
          <p:nvPr>
            <p:ph type="ftr" sz="quarter" idx="11"/>
          </p:nvPr>
        </p:nvSpPr>
        <p:spPr>
          <a:xfrm>
            <a:off x="457200" y="6481763"/>
            <a:ext cx="4260850" cy="301625"/>
          </a:xfrm>
        </p:spPr>
        <p:txBody>
          <a:bodyPr/>
          <a:lstStyle>
            <a:lvl1pPr>
              <a:defRPr>
                <a:solidFill>
                  <a:schemeClr val="tx1"/>
                </a:solidFill>
              </a:defRPr>
            </a:lvl1pPr>
          </a:lstStyle>
          <a:p>
            <a:pPr>
              <a:defRPr/>
            </a:pPr>
            <a:endParaRPr lang="en-US" dirty="0"/>
          </a:p>
        </p:txBody>
      </p:sp>
      <p:sp>
        <p:nvSpPr>
          <p:cNvPr id="12"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FED9664D-016E-4ECF-AD80-75C849CDACA0}" type="slidenum">
              <a:rPr lang="en-US"/>
              <a:pPr>
                <a:defRPr/>
              </a:pPr>
              <a:t>‹#›</a:t>
            </a:fld>
            <a:endParaRPr lang="en-US" dirty="0"/>
          </a:p>
        </p:txBody>
      </p:sp>
    </p:spTree>
    <p:extLst>
      <p:ext uri="{BB962C8B-B14F-4D97-AF65-F5344CB8AC3E}">
        <p14:creationId xmlns:p14="http://schemas.microsoft.com/office/powerpoint/2010/main" val="14295492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323850" y="6156325"/>
            <a:ext cx="1441450" cy="514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4" name="Isosceles Triangle 3"/>
          <p:cNvSpPr/>
          <p:nvPr userDrawn="1"/>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Slide Number Placeholder 5"/>
          <p:cNvSpPr txBox="1">
            <a:spLocks/>
          </p:cNvSpPr>
          <p:nvPr userDrawn="1"/>
        </p:nvSpPr>
        <p:spPr>
          <a:xfrm>
            <a:off x="8450263" y="809625"/>
            <a:ext cx="503237" cy="300038"/>
          </a:xfrm>
          <a:prstGeom prst="rect">
            <a:avLst/>
          </a:prstGeom>
        </p:spPr>
        <p:txBody>
          <a:bodyPr anchor="b"/>
          <a:lstStyle>
            <a:defPPr>
              <a:defRPr lang="en-GB"/>
            </a:defPPr>
            <a:lvl1pPr algn="ctr" rtl="0" eaLnBrk="1" fontAlgn="base" latinLnBrk="0" hangingPunct="1">
              <a:spcBef>
                <a:spcPct val="0"/>
              </a:spcBef>
              <a:spcAft>
                <a:spcPct val="0"/>
              </a:spcAft>
              <a:defRPr kumimoji="0" sz="1200" kern="1200" smtClean="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fld id="{FC076FCD-10A5-4D73-B53F-EEC62820AF55}" type="slidenum">
              <a:rPr lang="en-US">
                <a:solidFill>
                  <a:schemeClr val="bg2"/>
                </a:solidFill>
              </a:rPr>
              <a:pPr>
                <a:defRPr/>
              </a:pPr>
              <a:t>‹#›</a:t>
            </a:fld>
            <a:endParaRPr lang="en-US" dirty="0">
              <a:solidFill>
                <a:schemeClr val="bg2"/>
              </a:solidFill>
            </a:endParaRPr>
          </a:p>
        </p:txBody>
      </p:sp>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6" name="Date Placeholder 2"/>
          <p:cNvSpPr>
            <a:spLocks noGrp="1"/>
          </p:cNvSpPr>
          <p:nvPr>
            <p:ph type="dt" sz="half" idx="10"/>
          </p:nvPr>
        </p:nvSpPr>
        <p:spPr/>
        <p:txBody>
          <a:bodyPr/>
          <a:lstStyle>
            <a:lvl1pPr>
              <a:defRPr/>
            </a:lvl1pPr>
          </a:lstStyle>
          <a:p>
            <a:pPr>
              <a:defRPr/>
            </a:pPr>
            <a:fld id="{BD8934E2-FB36-4559-B669-5C1ECFCF6405}" type="datetimeFigureOut">
              <a:rPr lang="en-US"/>
              <a:pPr>
                <a:defRPr/>
              </a:pPr>
              <a:t>17-Aug-15</a:t>
            </a:fld>
            <a:endParaRPr lang="en-US" dirty="0"/>
          </a:p>
        </p:txBody>
      </p:sp>
      <p:sp>
        <p:nvSpPr>
          <p:cNvPr id="7" name="Footer Placeholder 3"/>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8" name="Slide Number Placeholder 4"/>
          <p:cNvSpPr>
            <a:spLocks noGrp="1"/>
          </p:cNvSpPr>
          <p:nvPr>
            <p:ph type="sldNum" sz="quarter" idx="12"/>
          </p:nvPr>
        </p:nvSpPr>
        <p:spPr/>
        <p:txBody>
          <a:bodyPr/>
          <a:lstStyle>
            <a:lvl1pPr>
              <a:defRPr/>
            </a:lvl1pPr>
          </a:lstStyle>
          <a:p>
            <a:pPr>
              <a:defRPr/>
            </a:pPr>
            <a:fld id="{D0F9A762-F6D6-4946-8D9E-4DFE34997C6D}" type="slidenum">
              <a:rPr lang="en-US"/>
              <a:pPr>
                <a:defRPr/>
              </a:pPr>
              <a:t>‹#›</a:t>
            </a:fld>
            <a:endParaRPr lang="en-US" dirty="0"/>
          </a:p>
        </p:txBody>
      </p:sp>
    </p:spTree>
    <p:extLst>
      <p:ext uri="{BB962C8B-B14F-4D97-AF65-F5344CB8AC3E}">
        <p14:creationId xmlns:p14="http://schemas.microsoft.com/office/powerpoint/2010/main" val="35905996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stretch>
            <a:fillRect/>
          </a:stretch>
        </p:blipFill>
        <p:spPr>
          <a:xfrm>
            <a:off x="323850" y="6156325"/>
            <a:ext cx="1441450" cy="514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3" name="Isosceles Triangle 2"/>
          <p:cNvSpPr/>
          <p:nvPr userDrawn="1"/>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Slide Number Placeholder 5"/>
          <p:cNvSpPr txBox="1">
            <a:spLocks/>
          </p:cNvSpPr>
          <p:nvPr userDrawn="1"/>
        </p:nvSpPr>
        <p:spPr>
          <a:xfrm>
            <a:off x="8450263" y="809625"/>
            <a:ext cx="503237" cy="300038"/>
          </a:xfrm>
          <a:prstGeom prst="rect">
            <a:avLst/>
          </a:prstGeom>
        </p:spPr>
        <p:txBody>
          <a:bodyPr anchor="b"/>
          <a:lstStyle>
            <a:defPPr>
              <a:defRPr lang="en-GB"/>
            </a:defPPr>
            <a:lvl1pPr algn="ctr" rtl="0" eaLnBrk="1" fontAlgn="base" latinLnBrk="0" hangingPunct="1">
              <a:spcBef>
                <a:spcPct val="0"/>
              </a:spcBef>
              <a:spcAft>
                <a:spcPct val="0"/>
              </a:spcAft>
              <a:defRPr kumimoji="0" sz="1200" kern="1200" smtClean="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fld id="{DFEFF642-B60C-43C2-9A80-924FD7F96F4A}" type="slidenum">
              <a:rPr lang="en-US">
                <a:solidFill>
                  <a:schemeClr val="bg2"/>
                </a:solidFill>
              </a:rPr>
              <a:pPr>
                <a:defRPr/>
              </a:pPr>
              <a:t>‹#›</a:t>
            </a:fld>
            <a:endParaRPr lang="en-US" dirty="0">
              <a:solidFill>
                <a:schemeClr val="bg2"/>
              </a:solidFill>
            </a:endParaRPr>
          </a:p>
        </p:txBody>
      </p:sp>
      <p:sp>
        <p:nvSpPr>
          <p:cNvPr id="5" name="Date Placeholder 1"/>
          <p:cNvSpPr>
            <a:spLocks noGrp="1"/>
          </p:cNvSpPr>
          <p:nvPr>
            <p:ph type="dt" sz="half" idx="10"/>
          </p:nvPr>
        </p:nvSpPr>
        <p:spPr/>
        <p:txBody>
          <a:bodyPr/>
          <a:lstStyle>
            <a:lvl1pPr>
              <a:defRPr/>
            </a:lvl1pPr>
          </a:lstStyle>
          <a:p>
            <a:pPr>
              <a:defRPr/>
            </a:pPr>
            <a:fld id="{2E8522D9-0E9D-49CA-8B38-4E6FC8471C5A}" type="datetimeFigureOut">
              <a:rPr lang="en-US"/>
              <a:pPr>
                <a:defRPr/>
              </a:pPr>
              <a:t>17-Aug-15</a:t>
            </a:fld>
            <a:endParaRPr lang="en-US" dirty="0"/>
          </a:p>
        </p:txBody>
      </p:sp>
      <p:sp>
        <p:nvSpPr>
          <p:cNvPr id="6" name="Footer Placeholder 2"/>
          <p:cNvSpPr>
            <a:spLocks noGrp="1"/>
          </p:cNvSpPr>
          <p:nvPr>
            <p:ph type="ftr" sz="quarter" idx="11"/>
          </p:nvPr>
        </p:nvSpPr>
        <p:spPr/>
        <p:txBody>
          <a:bodyPr/>
          <a:lstStyle>
            <a:lvl1pPr>
              <a:defRPr>
                <a:solidFill>
                  <a:schemeClr val="tx1"/>
                </a:solidFill>
              </a:defRPr>
            </a:lvl1pPr>
          </a:lstStyle>
          <a:p>
            <a:pPr>
              <a:defRPr/>
            </a:pPr>
            <a:endParaRPr lang="en-US" dirty="0"/>
          </a:p>
        </p:txBody>
      </p:sp>
      <p:sp>
        <p:nvSpPr>
          <p:cNvPr id="7" name="Slide Number Placeholder 3"/>
          <p:cNvSpPr>
            <a:spLocks noGrp="1"/>
          </p:cNvSpPr>
          <p:nvPr>
            <p:ph type="sldNum" sz="quarter" idx="12"/>
          </p:nvPr>
        </p:nvSpPr>
        <p:spPr/>
        <p:txBody>
          <a:bodyPr/>
          <a:lstStyle>
            <a:lvl1pPr>
              <a:defRPr/>
            </a:lvl1pPr>
          </a:lstStyle>
          <a:p>
            <a:pPr>
              <a:defRPr/>
            </a:pPr>
            <a:fld id="{8C2114E8-5A1F-47C7-9DD2-15EFAA8C473E}" type="slidenum">
              <a:rPr lang="en-US"/>
              <a:pPr>
                <a:defRPr/>
              </a:pPr>
              <a:t>‹#›</a:t>
            </a:fld>
            <a:endParaRPr lang="en-US" dirty="0"/>
          </a:p>
        </p:txBody>
      </p:sp>
    </p:spTree>
    <p:extLst>
      <p:ext uri="{BB962C8B-B14F-4D97-AF65-F5344CB8AC3E}">
        <p14:creationId xmlns:p14="http://schemas.microsoft.com/office/powerpoint/2010/main" val="365301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Isosceles Triangle 4"/>
          <p:cNvSpPr/>
          <p:nvPr userDrawn="1"/>
        </p:nvSpPr>
        <p:spPr>
          <a:xfrm rot="5400000" flipV="1">
            <a:off x="7554913" y="5024437"/>
            <a:ext cx="1893888" cy="1293813"/>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Slide Number Placeholder 5"/>
          <p:cNvSpPr txBox="1">
            <a:spLocks/>
          </p:cNvSpPr>
          <p:nvPr userDrawn="1"/>
        </p:nvSpPr>
        <p:spPr>
          <a:xfrm>
            <a:off x="8451850" y="5524500"/>
            <a:ext cx="503238" cy="300038"/>
          </a:xfrm>
          <a:prstGeom prst="rect">
            <a:avLst/>
          </a:prstGeom>
        </p:spPr>
        <p:txBody>
          <a:bodyPr anchor="b"/>
          <a:lstStyle>
            <a:defPPr>
              <a:defRPr lang="en-GB"/>
            </a:defPPr>
            <a:lvl1pPr algn="ctr" rtl="0" eaLnBrk="1" fontAlgn="base" latinLnBrk="0" hangingPunct="1">
              <a:spcBef>
                <a:spcPct val="0"/>
              </a:spcBef>
              <a:spcAft>
                <a:spcPct val="0"/>
              </a:spcAft>
              <a:defRPr kumimoji="0" sz="1200" kern="1200" smtClean="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endParaRPr lang="en-US" dirty="0"/>
          </a:p>
        </p:txBody>
      </p:sp>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a:xfrm>
            <a:off x="6278563" y="6556375"/>
            <a:ext cx="2133600" cy="301625"/>
          </a:xfrm>
        </p:spPr>
        <p:txBody>
          <a:bodyPr/>
          <a:lstStyle>
            <a:lvl1pPr>
              <a:defRPr sz="900"/>
            </a:lvl1pPr>
          </a:lstStyle>
          <a:p>
            <a:pPr>
              <a:defRPr/>
            </a:pPr>
            <a:fld id="{507A4DCF-E434-4BB9-9359-763C40EC1C36}" type="datetimeFigureOut">
              <a:rPr lang="en-US"/>
              <a:pPr>
                <a:defRPr/>
              </a:pPr>
              <a:t>17-Aug-15</a:t>
            </a:fld>
            <a:endParaRPr lang="en-US" dirty="0"/>
          </a:p>
        </p:txBody>
      </p:sp>
      <p:sp>
        <p:nvSpPr>
          <p:cNvPr id="8" name="Footer Placeholder 5"/>
          <p:cNvSpPr>
            <a:spLocks noGrp="1"/>
          </p:cNvSpPr>
          <p:nvPr>
            <p:ph type="ftr" sz="quarter" idx="11"/>
          </p:nvPr>
        </p:nvSpPr>
        <p:spPr>
          <a:xfrm>
            <a:off x="1135063" y="6556375"/>
            <a:ext cx="5143500" cy="301625"/>
          </a:xfrm>
        </p:spPr>
        <p:txBody>
          <a:bodyPr/>
          <a:lstStyle>
            <a:lvl1pPr>
              <a:defRPr sz="900">
                <a:solidFill>
                  <a:schemeClr val="tx1"/>
                </a:solidFill>
              </a:defRPr>
            </a:lvl1pPr>
          </a:lstStyle>
          <a:p>
            <a:pPr>
              <a:defRPr/>
            </a:pPr>
            <a:endParaRPr lang="en-US" dirty="0"/>
          </a:p>
        </p:txBody>
      </p:sp>
      <p:sp>
        <p:nvSpPr>
          <p:cNvPr id="9"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86B035F4-2811-41B7-BF6A-37F91141E664}" type="slidenum">
              <a:rPr lang="en-US"/>
              <a:pPr>
                <a:defRPr/>
              </a:pPr>
              <a:t>‹#›</a:t>
            </a:fld>
            <a:endParaRPr lang="en-US" dirty="0"/>
          </a:p>
        </p:txBody>
      </p:sp>
    </p:spTree>
    <p:extLst>
      <p:ext uri="{BB962C8B-B14F-4D97-AF65-F5344CB8AC3E}">
        <p14:creationId xmlns:p14="http://schemas.microsoft.com/office/powerpoint/2010/main" val="232780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2026A8B5-0979-469F-8152-92D479165BD4}" type="datetimeFigureOut">
              <a:rPr lang="en-US"/>
              <a:pPr>
                <a:defRPr/>
              </a:pPr>
              <a:t>17-Aug-15</a:t>
            </a:fld>
            <a:endParaRPr lang="en-US" dirty="0"/>
          </a:p>
        </p:txBody>
      </p:sp>
      <p:sp>
        <p:nvSpPr>
          <p:cNvPr id="6" name="Footer Placeholder 5"/>
          <p:cNvSpPr>
            <a:spLocks noGrp="1"/>
          </p:cNvSpPr>
          <p:nvPr>
            <p:ph type="ftr" sz="quarter" idx="11"/>
          </p:nvPr>
        </p:nvSpPr>
        <p:spPr>
          <a:xfrm>
            <a:off x="1169988" y="6557963"/>
            <a:ext cx="4948237" cy="301625"/>
          </a:xfrm>
        </p:spPr>
        <p:txBody>
          <a:bodyPr/>
          <a:lstStyle>
            <a:lvl1pPr>
              <a:defRPr sz="900">
                <a:solidFill>
                  <a:schemeClr val="tx1"/>
                </a:solidFill>
              </a:defRPr>
            </a:lvl1pPr>
          </a:lstStyle>
          <a:p>
            <a:pPr>
              <a:defRPr/>
            </a:pPr>
            <a:endParaRPr lang="en-US" dirty="0"/>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928184B4-C962-4F85-8550-6C75953AC7DD}" type="slidenum">
              <a:rPr lang="en-US"/>
              <a:pPr>
                <a:defRPr/>
              </a:pPr>
              <a:t>‹#›</a:t>
            </a:fld>
            <a:endParaRPr lang="en-US" dirty="0"/>
          </a:p>
        </p:txBody>
      </p:sp>
      <p:sp>
        <p:nvSpPr>
          <p:cNvPr id="8" name="Isosceles Triangle 7"/>
          <p:cNvSpPr/>
          <p:nvPr userDrawn="1"/>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lide Number Placeholder 5"/>
          <p:cNvSpPr txBox="1">
            <a:spLocks/>
          </p:cNvSpPr>
          <p:nvPr userDrawn="1"/>
        </p:nvSpPr>
        <p:spPr>
          <a:xfrm>
            <a:off x="8450263" y="809625"/>
            <a:ext cx="503237" cy="300038"/>
          </a:xfrm>
          <a:prstGeom prst="rect">
            <a:avLst/>
          </a:prstGeom>
        </p:spPr>
        <p:txBody>
          <a:bodyPr vert="horz" anchor="b"/>
          <a:lstStyle>
            <a:defPPr>
              <a:defRPr lang="en-GB"/>
            </a:defPPr>
            <a:lvl1pPr algn="ctr" rtl="0" eaLnBrk="1" fontAlgn="base" latinLnBrk="0" hangingPunct="1">
              <a:spcBef>
                <a:spcPct val="0"/>
              </a:spcBef>
              <a:spcAft>
                <a:spcPct val="0"/>
              </a:spcAft>
              <a:defRPr kumimoji="0" sz="12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fld id="{AA465F9E-3F88-410A-8F9D-3DCC9B4E8FB8}" type="slidenum">
              <a:rPr lang="en-US" smtClean="0">
                <a:solidFill>
                  <a:schemeClr val="bg2"/>
                </a:solidFill>
              </a:rPr>
              <a:pPr>
                <a:defRPr/>
              </a:pPr>
              <a:t>‹#›</a:t>
            </a:fld>
            <a:endParaRPr lang="en-US" dirty="0">
              <a:solidFill>
                <a:schemeClr val="bg2"/>
              </a:solidFill>
            </a:endParaRPr>
          </a:p>
        </p:txBody>
      </p:sp>
    </p:spTree>
    <p:extLst>
      <p:ext uri="{BB962C8B-B14F-4D97-AF65-F5344CB8AC3E}">
        <p14:creationId xmlns:p14="http://schemas.microsoft.com/office/powerpoint/2010/main" val="217004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dirty="0"/>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fld id="{5969406F-0F64-41C3-83D2-1D37C6E7B7F9}" type="datetimeFigureOut">
              <a:rPr lang="en-US"/>
              <a:pPr>
                <a:defRPr/>
              </a:pPr>
              <a:t>17-Aug-15</a:t>
            </a:fld>
            <a:endParaRPr lang="en-US" dirty="0">
              <a:solidFill>
                <a:schemeClr val="tx1">
                  <a:shade val="50000"/>
                </a:schemeClr>
              </a:solidFill>
            </a:endParaRPr>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hade val="50000"/>
                  </a:schemeClr>
                </a:solidFill>
              </a:defRPr>
            </a:lvl1pPr>
          </a:lstStyle>
          <a:p>
            <a:pPr>
              <a:defRPr/>
            </a:pPr>
            <a:endParaRPr lang="en-US" dirty="0"/>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5A36F824-5483-4E67-B5B7-92FE4BAB3596}" type="slidenum">
              <a:rPr lang="en-US"/>
              <a:pPr>
                <a:defRPr/>
              </a:pPr>
              <a:t>‹#›</a:t>
            </a:fld>
            <a:endParaRPr lang="en-US" dirty="0">
              <a:solidFill>
                <a:schemeClr val="tx1">
                  <a:shade val="50000"/>
                </a:schemeClr>
              </a:solidFill>
            </a:endParaRPr>
          </a:p>
        </p:txBody>
      </p:sp>
      <p:sp>
        <p:nvSpPr>
          <p:cNvPr id="1034" name="Rectangle 93" descr="Rectangle: Click to edit Master text styles&#10;Second level&#10;Third level&#10;Fourth level&#10;Fifth level"/>
          <p:cNvSpPr>
            <a:spLocks noChangeArrowheads="1"/>
          </p:cNvSpPr>
          <p:nvPr/>
        </p:nvSpPr>
        <p:spPr bwMode="auto">
          <a:xfrm>
            <a:off x="457200" y="1295400"/>
            <a:ext cx="8305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110000"/>
              <a:buFont typeface="Wingdings" pitchFamily="2" charset="2"/>
              <a:buBlip>
                <a:blip r:embed="rId14"/>
              </a:buBlip>
            </a:pPr>
            <a:endParaRPr lang="en-US" dirty="0"/>
          </a:p>
        </p:txBody>
      </p:sp>
      <p:sp>
        <p:nvSpPr>
          <p:cNvPr id="12" name="Isosceles Triangle 11"/>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Slide Number Placeholder 5"/>
          <p:cNvSpPr txBox="1">
            <a:spLocks/>
          </p:cNvSpPr>
          <p:nvPr/>
        </p:nvSpPr>
        <p:spPr>
          <a:xfrm>
            <a:off x="8450263" y="809625"/>
            <a:ext cx="503237" cy="300038"/>
          </a:xfrm>
          <a:prstGeom prst="rect">
            <a:avLst/>
          </a:prstGeom>
        </p:spPr>
        <p:txBody>
          <a:bodyPr/>
          <a:lstStyle>
            <a:defPPr>
              <a:defRPr lang="en-GB"/>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fld id="{AA465F9E-3F88-410A-8F9D-3DCC9B4E8FB8}" type="slidenum">
              <a:rPr lang="en-US" sz="1600" smtClean="0">
                <a:solidFill>
                  <a:srgbClr val="FFFFFF"/>
                </a:solidFill>
              </a:rPr>
              <a:pPr>
                <a:defRPr/>
              </a:pPr>
              <a:t>‹#›</a:t>
            </a:fld>
            <a:endParaRPr lang="en-US" dirty="0">
              <a:solidFill>
                <a:srgbClr val="FFFFFF"/>
              </a:solidFill>
            </a:endParaRPr>
          </a:p>
        </p:txBody>
      </p:sp>
    </p:spTree>
  </p:cSld>
  <p:clrMap bg1="dk1" tx1="lt1" bg2="dk2" tx2="lt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Lst>
  <p:timing>
    <p:tnLst>
      <p:par>
        <p:cTn id="1" dur="indefinite" restart="never" nodeType="tmRoot"/>
      </p:par>
    </p:tnLst>
  </p:timing>
  <p:hf hdr="0" ftr="0" dt="0"/>
  <p:txStyles>
    <p:titleStyle>
      <a:lvl1pPr marL="484188" indent="-484188" algn="l" rtl="0" eaLnBrk="1" fontAlgn="base" hangingPunct="1">
        <a:spcBef>
          <a:spcPct val="0"/>
        </a:spcBef>
        <a:spcAft>
          <a:spcPct val="0"/>
        </a:spcAft>
        <a:defRPr sz="4200" kern="1200">
          <a:ln w="6350">
            <a:solidFill>
              <a:schemeClr val="accent1">
                <a:shade val="43000"/>
              </a:schemeClr>
            </a:solidFill>
          </a:ln>
          <a:solidFill>
            <a:srgbClr val="003B59"/>
          </a:solidFill>
          <a:latin typeface="+mj-lt"/>
          <a:ea typeface="+mj-ea"/>
          <a:cs typeface="+mj-cs"/>
        </a:defRPr>
      </a:lvl1pPr>
      <a:lvl2pPr marL="484188" indent="-484188" algn="l" rtl="0" eaLnBrk="1" fontAlgn="base" hangingPunct="1">
        <a:spcBef>
          <a:spcPct val="0"/>
        </a:spcBef>
        <a:spcAft>
          <a:spcPct val="0"/>
        </a:spcAft>
        <a:defRPr sz="4200">
          <a:solidFill>
            <a:srgbClr val="003B59"/>
          </a:solidFill>
          <a:latin typeface="Georgia" pitchFamily="18" charset="0"/>
        </a:defRPr>
      </a:lvl2pPr>
      <a:lvl3pPr marL="484188" indent="-484188" algn="l" rtl="0" eaLnBrk="1" fontAlgn="base" hangingPunct="1">
        <a:spcBef>
          <a:spcPct val="0"/>
        </a:spcBef>
        <a:spcAft>
          <a:spcPct val="0"/>
        </a:spcAft>
        <a:defRPr sz="4200">
          <a:solidFill>
            <a:srgbClr val="003B59"/>
          </a:solidFill>
          <a:latin typeface="Georgia" pitchFamily="18" charset="0"/>
        </a:defRPr>
      </a:lvl3pPr>
      <a:lvl4pPr marL="484188" indent="-484188" algn="l" rtl="0" eaLnBrk="1" fontAlgn="base" hangingPunct="1">
        <a:spcBef>
          <a:spcPct val="0"/>
        </a:spcBef>
        <a:spcAft>
          <a:spcPct val="0"/>
        </a:spcAft>
        <a:defRPr sz="4200">
          <a:solidFill>
            <a:srgbClr val="003B59"/>
          </a:solidFill>
          <a:latin typeface="Georgia" pitchFamily="18" charset="0"/>
        </a:defRPr>
      </a:lvl4pPr>
      <a:lvl5pPr marL="484188" indent="-484188" algn="l" rtl="0" eaLnBrk="1" fontAlgn="base" hangingPunct="1">
        <a:spcBef>
          <a:spcPct val="0"/>
        </a:spcBef>
        <a:spcAft>
          <a:spcPct val="0"/>
        </a:spcAft>
        <a:defRPr sz="4200">
          <a:solidFill>
            <a:srgbClr val="003B59"/>
          </a:solidFill>
          <a:latin typeface="Georgia" pitchFamily="18" charset="0"/>
        </a:defRPr>
      </a:lvl5pPr>
      <a:lvl6pPr marL="941388" indent="-484188" algn="l" rtl="0" eaLnBrk="1" fontAlgn="base" hangingPunct="1">
        <a:spcBef>
          <a:spcPct val="0"/>
        </a:spcBef>
        <a:spcAft>
          <a:spcPct val="0"/>
        </a:spcAft>
        <a:defRPr sz="4200">
          <a:solidFill>
            <a:srgbClr val="52D3FF"/>
          </a:solidFill>
          <a:latin typeface="Georgia" pitchFamily="18" charset="0"/>
        </a:defRPr>
      </a:lvl6pPr>
      <a:lvl7pPr marL="1398588" indent="-484188" algn="l" rtl="0" eaLnBrk="1" fontAlgn="base" hangingPunct="1">
        <a:spcBef>
          <a:spcPct val="0"/>
        </a:spcBef>
        <a:spcAft>
          <a:spcPct val="0"/>
        </a:spcAft>
        <a:defRPr sz="4200">
          <a:solidFill>
            <a:srgbClr val="52D3FF"/>
          </a:solidFill>
          <a:latin typeface="Georgia" pitchFamily="18" charset="0"/>
        </a:defRPr>
      </a:lvl7pPr>
      <a:lvl8pPr marL="1855788" indent="-484188" algn="l" rtl="0" eaLnBrk="1" fontAlgn="base" hangingPunct="1">
        <a:spcBef>
          <a:spcPct val="0"/>
        </a:spcBef>
        <a:spcAft>
          <a:spcPct val="0"/>
        </a:spcAft>
        <a:defRPr sz="4200">
          <a:solidFill>
            <a:srgbClr val="52D3FF"/>
          </a:solidFill>
          <a:latin typeface="Georgia" pitchFamily="18" charset="0"/>
        </a:defRPr>
      </a:lvl8pPr>
      <a:lvl9pPr marL="2312988" indent="-484188" algn="l" rtl="0" eaLnBrk="1" fontAlgn="base" hangingPunct="1">
        <a:spcBef>
          <a:spcPct val="0"/>
        </a:spcBef>
        <a:spcAft>
          <a:spcPct val="0"/>
        </a:spcAft>
        <a:defRPr sz="4200">
          <a:solidFill>
            <a:srgbClr val="52D3FF"/>
          </a:solidFill>
          <a:latin typeface="Georgia" pitchFamily="18" charset="0"/>
        </a:defRPr>
      </a:lvl9pPr>
    </p:titleStyle>
    <p:bodyStyle>
      <a:lvl1pPr marL="447675" indent="-382588" algn="l" rtl="0" eaLnBrk="1" fontAlgn="base" hangingPunct="1">
        <a:spcBef>
          <a:spcPct val="20000"/>
        </a:spcBef>
        <a:spcAft>
          <a:spcPct val="0"/>
        </a:spcAft>
        <a:buClr>
          <a:schemeClr val="accent1"/>
        </a:buClr>
        <a:buSzPct val="80000"/>
        <a:buBlip>
          <a:blip r:embed="rId15"/>
        </a:buBlip>
        <a:defRPr sz="3000" kern="1200">
          <a:solidFill>
            <a:schemeClr val="tx1"/>
          </a:solidFill>
          <a:latin typeface="+mn-lt"/>
          <a:ea typeface="+mn-ea"/>
          <a:cs typeface="+mn-cs"/>
        </a:defRPr>
      </a:lvl1pPr>
      <a:lvl2pPr marL="822325" indent="-285750" algn="l" rtl="0" eaLnBrk="1" fontAlgn="base" hangingPunct="1">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1" fontAlgn="base" hangingPunct="1">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1" fontAlgn="base" hangingPunct="1">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1" fontAlgn="base" hangingPunct="1">
        <a:spcBef>
          <a:spcPct val="20000"/>
        </a:spcBef>
        <a:spcAft>
          <a:spcPct val="0"/>
        </a:spcAft>
        <a:buClr>
          <a:srgbClr val="89CFF5"/>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36712" y="620688"/>
            <a:ext cx="7992888" cy="720080"/>
          </a:xfrm>
          <a:ln>
            <a:miter lim="800000"/>
            <a:headEnd/>
            <a:tailEnd/>
          </a:ln>
        </p:spPr>
        <p:txBody>
          <a:bodyPr>
            <a:noAutofit/>
          </a:bodyPr>
          <a:lstStyle/>
          <a:p>
            <a:pPr marL="484632" indent="0" eaLnBrk="1" fontAlgn="auto" hangingPunct="1">
              <a:spcAft>
                <a:spcPts val="0"/>
              </a:spcAft>
              <a:defRPr/>
            </a:pPr>
            <a:r>
              <a:rPr lang="en-GB" altLang="en-US" sz="3600" dirty="0" smtClean="0"/>
              <a:t>Future of Human Resources</a:t>
            </a:r>
            <a:endParaRPr lang="en-GB" altLang="en-US" sz="2400" dirty="0" smtClean="0"/>
          </a:p>
        </p:txBody>
      </p:sp>
      <p:sp>
        <p:nvSpPr>
          <p:cNvPr id="6" name="Subtitle 5"/>
          <p:cNvSpPr>
            <a:spLocks noGrp="1"/>
          </p:cNvSpPr>
          <p:nvPr>
            <p:ph type="subTitle" idx="1"/>
          </p:nvPr>
        </p:nvSpPr>
        <p:spPr>
          <a:xfrm>
            <a:off x="467544" y="3212976"/>
            <a:ext cx="8424936" cy="1752600"/>
          </a:xfrm>
          <a:extLst/>
        </p:spPr>
        <p:txBody>
          <a:bodyPr/>
          <a:lstStyle/>
          <a:p>
            <a:pPr eaLnBrk="1" fontAlgn="auto" hangingPunct="1">
              <a:spcAft>
                <a:spcPts val="0"/>
              </a:spcAft>
              <a:defRPr/>
            </a:pPr>
            <a:r>
              <a:rPr lang="en-GB" altLang="en-US" sz="2400" b="1" kern="0" dirty="0" smtClean="0">
                <a:solidFill>
                  <a:schemeClr val="bg2">
                    <a:lumMod val="25000"/>
                  </a:schemeClr>
                </a:solidFill>
                <a:latin typeface="+mj-lt"/>
              </a:rPr>
              <a:t>Created by:</a:t>
            </a:r>
            <a:endParaRPr lang="en-GB" altLang="en-US" sz="2400" b="1" kern="0" dirty="0">
              <a:solidFill>
                <a:schemeClr val="bg2">
                  <a:lumMod val="25000"/>
                </a:schemeClr>
              </a:solidFill>
              <a:latin typeface="+mj-lt"/>
            </a:endParaRPr>
          </a:p>
          <a:p>
            <a:pPr eaLnBrk="1" fontAlgn="auto" hangingPunct="1">
              <a:spcAft>
                <a:spcPts val="0"/>
              </a:spcAft>
              <a:defRPr/>
            </a:pPr>
            <a:endParaRPr lang="en-GB" altLang="en-US" sz="3200" b="1" kern="0" dirty="0">
              <a:solidFill>
                <a:schemeClr val="bg2">
                  <a:lumMod val="25000"/>
                </a:schemeClr>
              </a:solidFill>
              <a:latin typeface="+mj-lt"/>
            </a:endParaRPr>
          </a:p>
          <a:p>
            <a:pPr eaLnBrk="1" fontAlgn="auto" hangingPunct="1">
              <a:spcAft>
                <a:spcPts val="0"/>
              </a:spcAft>
              <a:defRPr/>
            </a:pPr>
            <a:r>
              <a:rPr lang="en-GB" altLang="en-US" sz="2000" b="1" kern="0" dirty="0" smtClean="0">
                <a:solidFill>
                  <a:schemeClr val="bg2">
                    <a:lumMod val="25000"/>
                  </a:schemeClr>
                </a:solidFill>
                <a:latin typeface="+mj-lt"/>
              </a:rPr>
              <a:t>Mike Jackson</a:t>
            </a:r>
            <a:br>
              <a:rPr lang="en-GB" altLang="en-US" sz="2000" b="1" kern="0" dirty="0" smtClean="0">
                <a:solidFill>
                  <a:schemeClr val="bg2">
                    <a:lumMod val="25000"/>
                  </a:schemeClr>
                </a:solidFill>
                <a:latin typeface="+mj-lt"/>
              </a:rPr>
            </a:br>
            <a:r>
              <a:rPr lang="en-GB" altLang="en-US" sz="2000" b="1" kern="0" dirty="0" smtClean="0">
                <a:solidFill>
                  <a:schemeClr val="bg2">
                    <a:lumMod val="25000"/>
                  </a:schemeClr>
                </a:solidFill>
                <a:latin typeface="+mj-lt"/>
              </a:rPr>
              <a:t>Founder and Ambassador</a:t>
            </a:r>
            <a:endParaRPr lang="en-GB" kern="0" dirty="0">
              <a:solidFill>
                <a:schemeClr val="bg2">
                  <a:lumMod val="25000"/>
                </a:schemeClr>
              </a:solidFill>
              <a:latin typeface="+mj-lt"/>
            </a:endParaRPr>
          </a:p>
        </p:txBody>
      </p:sp>
      <p:sp>
        <p:nvSpPr>
          <p:cNvPr id="2" name="TextBox 1"/>
          <p:cNvSpPr txBox="1"/>
          <p:nvPr/>
        </p:nvSpPr>
        <p:spPr>
          <a:xfrm>
            <a:off x="525115" y="1628800"/>
            <a:ext cx="5339219" cy="1200329"/>
          </a:xfrm>
          <a:prstGeom prst="rect">
            <a:avLst/>
          </a:prstGeom>
          <a:noFill/>
        </p:spPr>
        <p:txBody>
          <a:bodyPr wrap="none" rtlCol="0">
            <a:spAutoFit/>
          </a:bodyPr>
          <a:lstStyle/>
          <a:p>
            <a:r>
              <a:rPr lang="en-US" dirty="0"/>
              <a:t>f</a:t>
            </a:r>
            <a:r>
              <a:rPr lang="en-US" dirty="0" smtClean="0"/>
              <a:t>or the</a:t>
            </a:r>
          </a:p>
          <a:p>
            <a:endParaRPr lang="en-US" dirty="0" smtClean="0"/>
          </a:p>
          <a:p>
            <a:r>
              <a:rPr lang="en-US" dirty="0" smtClean="0"/>
              <a:t>Australian Public Services Commission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Business models</a:t>
            </a:r>
            <a:endParaRPr lang="en-AU" dirty="0"/>
          </a:p>
        </p:txBody>
      </p:sp>
      <p:sp>
        <p:nvSpPr>
          <p:cNvPr id="6" name="Content Placeholder 5"/>
          <p:cNvSpPr>
            <a:spLocks noGrp="1"/>
          </p:cNvSpPr>
          <p:nvPr>
            <p:ph sz="half" idx="1"/>
          </p:nvPr>
        </p:nvSpPr>
        <p:spPr/>
        <p:txBody>
          <a:bodyPr/>
          <a:lstStyle/>
          <a:p>
            <a:r>
              <a:rPr lang="en-AU" sz="2200" dirty="0" smtClean="0"/>
              <a:t>Real-time, cloud-based technology transformation</a:t>
            </a:r>
          </a:p>
          <a:p>
            <a:r>
              <a:rPr lang="en-AU" sz="2200" dirty="0" smtClean="0"/>
              <a:t>Creative destruction</a:t>
            </a:r>
          </a:p>
          <a:p>
            <a:r>
              <a:rPr lang="en-AU" sz="2200" dirty="0" smtClean="0"/>
              <a:t>In-house value creation challenged</a:t>
            </a:r>
          </a:p>
          <a:p>
            <a:r>
              <a:rPr lang="en-AU" sz="2200" dirty="0" smtClean="0"/>
              <a:t>Self-serve service</a:t>
            </a:r>
          </a:p>
          <a:p>
            <a:r>
              <a:rPr lang="en-AU" sz="2200" dirty="0" smtClean="0"/>
              <a:t>Virtual tools and meetings</a:t>
            </a:r>
          </a:p>
          <a:p>
            <a:r>
              <a:rPr lang="en-AU" sz="2200" dirty="0" smtClean="0"/>
              <a:t>New HR performance models</a:t>
            </a:r>
          </a:p>
          <a:p>
            <a:r>
              <a:rPr lang="en-AU" sz="2200" dirty="0" smtClean="0"/>
              <a:t>New Purposes for HR</a:t>
            </a:r>
          </a:p>
          <a:p>
            <a:endParaRPr lang="en-AU" sz="2200" dirty="0" smtClean="0"/>
          </a:p>
          <a:p>
            <a:endParaRPr lang="en-AU" sz="2200" dirty="0" smtClean="0"/>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10</a:t>
            </a:fld>
            <a:endParaRPr lang="en-US" dirty="0"/>
          </a:p>
        </p:txBody>
      </p:sp>
      <p:pic>
        <p:nvPicPr>
          <p:cNvPr id="7" name="Picture 1"/>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20773"/>
          <a:stretch/>
        </p:blipFill>
        <p:spPr bwMode="auto">
          <a:xfrm>
            <a:off x="4571999" y="2276872"/>
            <a:ext cx="4490081" cy="33123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HR Teams</a:t>
            </a:r>
            <a:endParaRPr lang="en-AU" dirty="0"/>
          </a:p>
        </p:txBody>
      </p:sp>
      <p:sp>
        <p:nvSpPr>
          <p:cNvPr id="6" name="Content Placeholder 5"/>
          <p:cNvSpPr>
            <a:spLocks noGrp="1"/>
          </p:cNvSpPr>
          <p:nvPr>
            <p:ph sz="half" idx="1"/>
          </p:nvPr>
        </p:nvSpPr>
        <p:spPr>
          <a:xfrm>
            <a:off x="467544" y="1484784"/>
            <a:ext cx="4038600" cy="4525963"/>
          </a:xfrm>
        </p:spPr>
        <p:txBody>
          <a:bodyPr/>
          <a:lstStyle/>
          <a:p>
            <a:r>
              <a:rPr lang="en-AU" sz="2200" dirty="0" smtClean="0"/>
              <a:t>Data and API driven decisions</a:t>
            </a:r>
          </a:p>
          <a:p>
            <a:r>
              <a:rPr lang="en-AU" sz="2200" dirty="0" smtClean="0"/>
              <a:t>People analytic capabilities</a:t>
            </a:r>
          </a:p>
          <a:p>
            <a:r>
              <a:rPr lang="en-AU" sz="2200" dirty="0" smtClean="0"/>
              <a:t>Predictive workforce and needs planning</a:t>
            </a:r>
          </a:p>
          <a:p>
            <a:r>
              <a:rPr lang="en-AU" sz="2200" dirty="0" smtClean="0"/>
              <a:t>Brain science</a:t>
            </a:r>
          </a:p>
          <a:p>
            <a:r>
              <a:rPr lang="en-AU" sz="2200" dirty="0" smtClean="0"/>
              <a:t>Online training</a:t>
            </a:r>
          </a:p>
          <a:p>
            <a:r>
              <a:rPr lang="en-AU" sz="2200" dirty="0" smtClean="0"/>
              <a:t>Applicant tracking add recruiting software</a:t>
            </a:r>
          </a:p>
          <a:p>
            <a:r>
              <a:rPr lang="en-AU" sz="2200" dirty="0" smtClean="0"/>
              <a:t>HR entry-level and professionals displaced by software</a:t>
            </a:r>
          </a:p>
          <a:p>
            <a:endParaRPr lang="en-AU" sz="2200" dirty="0" smtClean="0"/>
          </a:p>
          <a:p>
            <a:endParaRPr lang="en-AU" sz="2200" dirty="0" smtClean="0"/>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11</a:t>
            </a:fld>
            <a:endParaRPr lang="en-US" dirty="0"/>
          </a:p>
        </p:txBody>
      </p:sp>
      <p:sp>
        <p:nvSpPr>
          <p:cNvPr id="7" name="TextBox 6"/>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1399032"/>
          </a:xfrm>
        </p:spPr>
        <p:txBody>
          <a:bodyPr/>
          <a:lstStyle/>
          <a:p>
            <a:r>
              <a:rPr lang="en-AU" dirty="0" smtClean="0"/>
              <a:t>Recommendations/Next steps</a:t>
            </a:r>
            <a:endParaRPr lang="en-AU" dirty="0"/>
          </a:p>
        </p:txBody>
      </p:sp>
      <p:sp>
        <p:nvSpPr>
          <p:cNvPr id="6" name="Content Placeholder 5"/>
          <p:cNvSpPr>
            <a:spLocks noGrp="1"/>
          </p:cNvSpPr>
          <p:nvPr>
            <p:ph idx="1"/>
          </p:nvPr>
        </p:nvSpPr>
        <p:spPr>
          <a:xfrm>
            <a:off x="323528" y="1628800"/>
            <a:ext cx="8820472" cy="3169566"/>
          </a:xfrm>
        </p:spPr>
        <p:txBody>
          <a:bodyPr/>
          <a:lstStyle/>
          <a:p>
            <a:r>
              <a:rPr lang="en-AU" sz="2200" dirty="0"/>
              <a:t>Develop core competency plan; outsource non core competencies </a:t>
            </a:r>
            <a:endParaRPr lang="en-AU" sz="2200" dirty="0" smtClean="0"/>
          </a:p>
          <a:p>
            <a:r>
              <a:rPr lang="en-AU" sz="2200" dirty="0" smtClean="0"/>
              <a:t>Develop detailed forward resource plan to 2025</a:t>
            </a:r>
          </a:p>
          <a:p>
            <a:r>
              <a:rPr lang="en-AU" sz="2200" dirty="0"/>
              <a:t>Develop internal shared </a:t>
            </a:r>
            <a:r>
              <a:rPr lang="en-AU" sz="2200" dirty="0" smtClean="0"/>
              <a:t>services</a:t>
            </a:r>
          </a:p>
          <a:p>
            <a:r>
              <a:rPr lang="en-AU" sz="2200" dirty="0" smtClean="0"/>
              <a:t>Develop jobs lost, gained plan</a:t>
            </a:r>
          </a:p>
          <a:p>
            <a:r>
              <a:rPr lang="en-AU" sz="2200" dirty="0" smtClean="0"/>
              <a:t>Re-develop training programmes to focus on tomorrow’s roles</a:t>
            </a:r>
          </a:p>
          <a:p>
            <a:r>
              <a:rPr lang="en-AU" sz="2200" dirty="0" smtClean="0"/>
              <a:t>Develop a unified talent management strategy</a:t>
            </a:r>
          </a:p>
          <a:p>
            <a:r>
              <a:rPr lang="en-AU" sz="2200" dirty="0" smtClean="0"/>
              <a:t>Consider external shared services</a:t>
            </a:r>
          </a:p>
          <a:p>
            <a:r>
              <a:rPr lang="en-AU" sz="2200" dirty="0" smtClean="0"/>
              <a:t>Survey the stakeholders on the future of HR</a:t>
            </a:r>
          </a:p>
          <a:p>
            <a:r>
              <a:rPr lang="en-AU" sz="2200" dirty="0" smtClean="0"/>
              <a:t>Develop new purpose, vision, values and strategy for HR</a:t>
            </a:r>
          </a:p>
          <a:p>
            <a:r>
              <a:rPr lang="en-AU" sz="2200" dirty="0" smtClean="0"/>
              <a:t>Develop social media strategy</a:t>
            </a:r>
          </a:p>
          <a:p>
            <a:r>
              <a:rPr lang="en-AU" sz="2200" dirty="0" smtClean="0"/>
              <a:t>Establish continuous scanning – HR innovations </a:t>
            </a:r>
            <a:r>
              <a:rPr lang="en-AU" sz="2200" smtClean="0"/>
              <a:t>and risks</a:t>
            </a:r>
            <a:endParaRPr lang="en-AU" sz="2200" dirty="0" smtClean="0"/>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12</a:t>
            </a:fld>
            <a:endParaRPr lang="en-US" dirty="0"/>
          </a:p>
        </p:txBody>
      </p:sp>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399"/>
            <a:ext cx="8373616" cy="1106582"/>
          </a:xfrm>
        </p:spPr>
        <p:txBody>
          <a:bodyPr>
            <a:normAutofit/>
          </a:bodyPr>
          <a:lstStyle/>
          <a:p>
            <a:r>
              <a:rPr lang="en-GB" sz="3200" dirty="0" smtClean="0"/>
              <a:t>HR Key drivers</a:t>
            </a:r>
            <a:endParaRPr lang="en-GB" sz="3200" dirty="0"/>
          </a:p>
        </p:txBody>
      </p:sp>
      <p:sp>
        <p:nvSpPr>
          <p:cNvPr id="3" name="Slide Number Placeholder 2"/>
          <p:cNvSpPr>
            <a:spLocks noGrp="1"/>
          </p:cNvSpPr>
          <p:nvPr>
            <p:ph type="sldNum" sz="quarter" idx="12"/>
          </p:nvPr>
        </p:nvSpPr>
        <p:spPr/>
        <p:txBody>
          <a:bodyPr/>
          <a:lstStyle/>
          <a:p>
            <a:pPr>
              <a:defRPr/>
            </a:pPr>
            <a:fld id="{D0F9A762-F6D6-4946-8D9E-4DFE34997C6D}" type="slidenum">
              <a:rPr lang="en-US" smtClean="0"/>
              <a:pPr>
                <a:defRPr/>
              </a:pPr>
              <a:t>2</a:t>
            </a:fld>
            <a:endParaRPr lang="en-US" dirty="0"/>
          </a:p>
        </p:txBody>
      </p:sp>
      <p:sp>
        <p:nvSpPr>
          <p:cNvPr id="5" name="Oval 4"/>
          <p:cNvSpPr/>
          <p:nvPr/>
        </p:nvSpPr>
        <p:spPr bwMode="auto">
          <a:xfrm>
            <a:off x="3419872" y="2708920"/>
            <a:ext cx="2132012" cy="1595438"/>
          </a:xfrm>
          <a:prstGeom prst="ellipse">
            <a:avLst/>
          </a:prstGeom>
          <a:solidFill>
            <a:schemeClr val="tx2">
              <a:lumMod val="25000"/>
            </a:schemeClr>
          </a:solidFill>
          <a:ln w="9525" cap="flat" cmpd="sng" algn="ctr">
            <a:solidFill>
              <a:schemeClr val="tx1"/>
            </a:solidFill>
            <a:prstDash val="solid"/>
            <a:round/>
            <a:headEnd type="none" w="med" len="med"/>
            <a:tailEnd type="none" w="med" len="med"/>
          </a:ln>
          <a:effectLst/>
        </p:spPr>
        <p:txBody>
          <a:bodyPr wrap="none"/>
          <a:lstStyle/>
          <a:p>
            <a:pPr>
              <a:defRPr/>
            </a:pPr>
            <a:endParaRPr lang="en-GB" sz="1600" dirty="0"/>
          </a:p>
        </p:txBody>
      </p:sp>
      <p:sp>
        <p:nvSpPr>
          <p:cNvPr id="6" name="Text Box 1031"/>
          <p:cNvSpPr txBox="1">
            <a:spLocks noChangeArrowheads="1"/>
          </p:cNvSpPr>
          <p:nvPr/>
        </p:nvSpPr>
        <p:spPr bwMode="auto">
          <a:xfrm>
            <a:off x="3422710" y="2997518"/>
            <a:ext cx="2063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pPr>
            <a:r>
              <a:rPr lang="en-GB" altLang="en-US" sz="2000" b="1" dirty="0" smtClean="0">
                <a:solidFill>
                  <a:srgbClr val="EBF8FF"/>
                </a:solidFill>
              </a:rPr>
              <a:t>Future of Human Resources</a:t>
            </a:r>
            <a:endParaRPr lang="en-GB" altLang="en-US" sz="2000" b="1" dirty="0">
              <a:solidFill>
                <a:srgbClr val="EBF8FF"/>
              </a:solidFill>
            </a:endParaRPr>
          </a:p>
        </p:txBody>
      </p:sp>
      <p:grpSp>
        <p:nvGrpSpPr>
          <p:cNvPr id="10" name="Group 9"/>
          <p:cNvGrpSpPr/>
          <p:nvPr/>
        </p:nvGrpSpPr>
        <p:grpSpPr>
          <a:xfrm>
            <a:off x="3203848" y="332656"/>
            <a:ext cx="2689798" cy="2108558"/>
            <a:chOff x="3131840" y="980728"/>
            <a:chExt cx="2689798" cy="2108558"/>
          </a:xfrm>
        </p:grpSpPr>
        <p:sp>
          <p:nvSpPr>
            <p:cNvPr id="8" name="Text Box 1031"/>
            <p:cNvSpPr txBox="1">
              <a:spLocks noChangeArrowheads="1"/>
            </p:cNvSpPr>
            <p:nvPr/>
          </p:nvSpPr>
          <p:spPr bwMode="auto">
            <a:xfrm>
              <a:off x="3159946" y="980728"/>
              <a:ext cx="2661692" cy="369332"/>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800" b="1" dirty="0" smtClean="0">
                  <a:solidFill>
                    <a:schemeClr val="bg2"/>
                  </a:solidFill>
                  <a:latin typeface="+mn-lt"/>
                </a:rPr>
                <a:t>Macro drivers</a:t>
              </a:r>
            </a:p>
          </p:txBody>
        </p:sp>
        <p:sp>
          <p:nvSpPr>
            <p:cNvPr id="9" name="Text Box 1031"/>
            <p:cNvSpPr txBox="1">
              <a:spLocks noChangeArrowheads="1"/>
            </p:cNvSpPr>
            <p:nvPr/>
          </p:nvSpPr>
          <p:spPr bwMode="auto">
            <a:xfrm>
              <a:off x="3131840" y="1396515"/>
              <a:ext cx="2689798" cy="1692771"/>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Intelligent technologies</a:t>
              </a:r>
            </a:p>
            <a:p>
              <a:pPr algn="ctr" eaLnBrk="1" hangingPunct="1">
                <a:spcBef>
                  <a:spcPts val="0"/>
                </a:spcBef>
                <a:defRPr/>
              </a:pPr>
              <a:r>
                <a:rPr lang="en-GB" altLang="en-US" sz="1000" i="1" dirty="0" smtClean="0">
                  <a:latin typeface="+mn-lt"/>
                </a:rPr>
                <a:t>Mobile communications</a:t>
              </a:r>
            </a:p>
            <a:p>
              <a:pPr algn="ctr" eaLnBrk="1" hangingPunct="1">
                <a:spcBef>
                  <a:spcPts val="0"/>
                </a:spcBef>
                <a:defRPr/>
              </a:pPr>
              <a:r>
                <a:rPr lang="en-GB" altLang="en-US" sz="1000" i="1" dirty="0" smtClean="0">
                  <a:latin typeface="+mn-lt"/>
                </a:rPr>
                <a:t>Globally connected</a:t>
              </a:r>
            </a:p>
            <a:p>
              <a:pPr algn="ctr" eaLnBrk="1" hangingPunct="1">
                <a:spcBef>
                  <a:spcPts val="0"/>
                </a:spcBef>
                <a:defRPr/>
              </a:pPr>
              <a:r>
                <a:rPr lang="en-GB" altLang="en-US" sz="1000" i="1" dirty="0" smtClean="0">
                  <a:latin typeface="+mn-lt"/>
                </a:rPr>
                <a:t>Massive job losses</a:t>
              </a:r>
            </a:p>
            <a:p>
              <a:pPr algn="ctr" eaLnBrk="1" hangingPunct="1">
                <a:spcBef>
                  <a:spcPts val="0"/>
                </a:spcBef>
                <a:defRPr/>
              </a:pPr>
              <a:r>
                <a:rPr lang="en-GB" altLang="en-US" sz="1000" i="1" dirty="0" smtClean="0">
                  <a:latin typeface="+mn-lt"/>
                </a:rPr>
                <a:t>Severe talent shortages</a:t>
              </a:r>
            </a:p>
            <a:p>
              <a:pPr algn="ctr" eaLnBrk="1" hangingPunct="1">
                <a:spcBef>
                  <a:spcPts val="0"/>
                </a:spcBef>
                <a:defRPr/>
              </a:pPr>
              <a:r>
                <a:rPr lang="en-GB" altLang="en-US" sz="1000" i="1" dirty="0" smtClean="0">
                  <a:latin typeface="+mn-lt"/>
                </a:rPr>
                <a:t>Hyper-innovation</a:t>
              </a:r>
            </a:p>
            <a:p>
              <a:pPr algn="ctr" eaLnBrk="1" hangingPunct="1">
                <a:spcBef>
                  <a:spcPts val="0"/>
                </a:spcBef>
                <a:defRPr/>
              </a:pPr>
              <a:r>
                <a:rPr lang="en-GB" altLang="en-US" sz="1000" i="1" dirty="0" smtClean="0">
                  <a:latin typeface="+mn-lt"/>
                </a:rPr>
                <a:t>Waste reduction</a:t>
              </a:r>
            </a:p>
            <a:p>
              <a:pPr algn="ctr" eaLnBrk="1" hangingPunct="1">
                <a:spcBef>
                  <a:spcPts val="0"/>
                </a:spcBef>
                <a:defRPr/>
              </a:pPr>
              <a:r>
                <a:rPr lang="en-GB" altLang="en-US" sz="1000" i="1" dirty="0" smtClean="0">
                  <a:latin typeface="+mn-lt"/>
                </a:rPr>
                <a:t>System vulnerabilities</a:t>
              </a:r>
            </a:p>
            <a:p>
              <a:pPr algn="ctr" eaLnBrk="1" hangingPunct="1">
                <a:spcBef>
                  <a:spcPts val="0"/>
                </a:spcBef>
                <a:defRPr/>
              </a:pPr>
              <a:endParaRPr lang="en-GB" altLang="en-US" sz="1200" i="1" dirty="0" smtClean="0">
                <a:latin typeface="+mn-lt"/>
              </a:endParaRPr>
            </a:p>
            <a:p>
              <a:pPr algn="ctr" eaLnBrk="1" hangingPunct="1">
                <a:spcBef>
                  <a:spcPts val="0"/>
                </a:spcBef>
                <a:defRPr/>
              </a:pPr>
              <a:endParaRPr lang="en-GB" altLang="en-US" sz="1200" i="1" dirty="0" smtClean="0">
                <a:latin typeface="+mn-lt"/>
              </a:endParaRPr>
            </a:p>
          </p:txBody>
        </p:sp>
      </p:grpSp>
      <p:grpSp>
        <p:nvGrpSpPr>
          <p:cNvPr id="17" name="Group 16"/>
          <p:cNvGrpSpPr/>
          <p:nvPr/>
        </p:nvGrpSpPr>
        <p:grpSpPr>
          <a:xfrm>
            <a:off x="6010591" y="558964"/>
            <a:ext cx="2915816" cy="1513330"/>
            <a:chOff x="6228184" y="1700808"/>
            <a:chExt cx="2915816" cy="1513330"/>
          </a:xfrm>
        </p:grpSpPr>
        <p:sp>
          <p:nvSpPr>
            <p:cNvPr id="12" name="Text Box 1031"/>
            <p:cNvSpPr txBox="1">
              <a:spLocks noChangeArrowheads="1"/>
            </p:cNvSpPr>
            <p:nvPr/>
          </p:nvSpPr>
          <p:spPr bwMode="auto">
            <a:xfrm>
              <a:off x="6256290" y="1700808"/>
              <a:ext cx="2887710" cy="33855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600" b="1" dirty="0" smtClean="0">
                  <a:solidFill>
                    <a:schemeClr val="bg2"/>
                  </a:solidFill>
                  <a:latin typeface="+mn-lt"/>
                </a:rPr>
                <a:t>Talent</a:t>
              </a:r>
            </a:p>
          </p:txBody>
        </p:sp>
        <p:sp>
          <p:nvSpPr>
            <p:cNvPr id="13" name="Text Box 1031"/>
            <p:cNvSpPr txBox="1">
              <a:spLocks noChangeArrowheads="1"/>
            </p:cNvSpPr>
            <p:nvPr/>
          </p:nvSpPr>
          <p:spPr bwMode="auto">
            <a:xfrm>
              <a:off x="6228184" y="2044587"/>
              <a:ext cx="2915816" cy="1169551"/>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Competition for human capital</a:t>
              </a:r>
            </a:p>
            <a:p>
              <a:pPr algn="ctr" eaLnBrk="1" hangingPunct="1">
                <a:spcBef>
                  <a:spcPts val="0"/>
                </a:spcBef>
                <a:defRPr/>
              </a:pPr>
              <a:r>
                <a:rPr lang="en-GB" altLang="en-US" sz="1000" i="1" dirty="0" smtClean="0">
                  <a:latin typeface="+mn-lt"/>
                </a:rPr>
                <a:t>Popular cities win war for talent</a:t>
              </a:r>
            </a:p>
            <a:p>
              <a:pPr algn="ctr" eaLnBrk="1" hangingPunct="1">
                <a:spcBef>
                  <a:spcPts val="0"/>
                </a:spcBef>
                <a:defRPr/>
              </a:pPr>
              <a:r>
                <a:rPr lang="en-GB" altLang="en-US" sz="1000" i="1" dirty="0" smtClean="0">
                  <a:latin typeface="+mn-lt"/>
                </a:rPr>
                <a:t>Asia growth</a:t>
              </a:r>
            </a:p>
            <a:p>
              <a:pPr algn="ctr" eaLnBrk="1" hangingPunct="1">
                <a:spcBef>
                  <a:spcPts val="0"/>
                </a:spcBef>
                <a:defRPr/>
              </a:pPr>
              <a:r>
                <a:rPr lang="en-GB" altLang="en-US" sz="1000" i="1" dirty="0" smtClean="0">
                  <a:latin typeface="+mn-lt"/>
                </a:rPr>
                <a:t>Talent mobility</a:t>
              </a:r>
            </a:p>
            <a:p>
              <a:pPr algn="ctr" eaLnBrk="1" hangingPunct="1">
                <a:spcBef>
                  <a:spcPts val="0"/>
                </a:spcBef>
                <a:defRPr/>
              </a:pPr>
              <a:r>
                <a:rPr lang="en-GB" altLang="en-US" sz="1000" i="1" dirty="0" smtClean="0">
                  <a:latin typeface="+mn-lt"/>
                </a:rPr>
                <a:t>Older workers and retirees</a:t>
              </a:r>
            </a:p>
            <a:p>
              <a:pPr algn="ctr" eaLnBrk="1" hangingPunct="1">
                <a:spcBef>
                  <a:spcPts val="0"/>
                </a:spcBef>
                <a:defRPr/>
              </a:pPr>
              <a:r>
                <a:rPr lang="en-GB" altLang="en-US" sz="1000" i="1" dirty="0" smtClean="0">
                  <a:latin typeface="+mn-lt"/>
                </a:rPr>
                <a:t>Candidate performance</a:t>
              </a:r>
            </a:p>
            <a:p>
              <a:pPr algn="ctr" eaLnBrk="1" hangingPunct="1">
                <a:spcBef>
                  <a:spcPts val="0"/>
                </a:spcBef>
                <a:defRPr/>
              </a:pPr>
              <a:r>
                <a:rPr lang="en-GB" altLang="en-US" sz="1000" i="1" dirty="0" smtClean="0">
                  <a:latin typeface="+mn-lt"/>
                </a:rPr>
                <a:t>Unified talent management strategies</a:t>
              </a:r>
            </a:p>
          </p:txBody>
        </p:sp>
      </p:grpSp>
      <p:grpSp>
        <p:nvGrpSpPr>
          <p:cNvPr id="18" name="Group 17"/>
          <p:cNvGrpSpPr/>
          <p:nvPr/>
        </p:nvGrpSpPr>
        <p:grpSpPr>
          <a:xfrm>
            <a:off x="6010590" y="2383756"/>
            <a:ext cx="2811967" cy="1051665"/>
            <a:chOff x="5768030" y="3356992"/>
            <a:chExt cx="2915816" cy="1051665"/>
          </a:xfrm>
        </p:grpSpPr>
        <p:sp>
          <p:nvSpPr>
            <p:cNvPr id="11" name="Text Box 1031"/>
            <p:cNvSpPr txBox="1">
              <a:spLocks noChangeArrowheads="1"/>
            </p:cNvSpPr>
            <p:nvPr/>
          </p:nvSpPr>
          <p:spPr bwMode="auto">
            <a:xfrm>
              <a:off x="5796136" y="3356992"/>
              <a:ext cx="2887710" cy="33855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600" b="1" dirty="0" smtClean="0">
                  <a:solidFill>
                    <a:schemeClr val="bg2"/>
                  </a:solidFill>
                  <a:latin typeface="+mn-lt"/>
                </a:rPr>
                <a:t>Outsourcing</a:t>
              </a:r>
            </a:p>
          </p:txBody>
        </p:sp>
        <p:sp>
          <p:nvSpPr>
            <p:cNvPr id="14" name="Text Box 1031"/>
            <p:cNvSpPr txBox="1">
              <a:spLocks noChangeArrowheads="1"/>
            </p:cNvSpPr>
            <p:nvPr/>
          </p:nvSpPr>
          <p:spPr bwMode="auto">
            <a:xfrm>
              <a:off x="5768030" y="3700771"/>
              <a:ext cx="2915816" cy="707886"/>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Contingent workers</a:t>
              </a:r>
            </a:p>
            <a:p>
              <a:pPr algn="ctr" eaLnBrk="1" hangingPunct="1">
                <a:spcBef>
                  <a:spcPts val="0"/>
                </a:spcBef>
                <a:defRPr/>
              </a:pPr>
              <a:r>
                <a:rPr lang="en-GB" altLang="en-US" sz="1000" i="1" dirty="0" smtClean="0">
                  <a:latin typeface="+mn-lt"/>
                </a:rPr>
                <a:t>Contractor networks</a:t>
              </a:r>
            </a:p>
            <a:p>
              <a:pPr algn="ctr" eaLnBrk="1" hangingPunct="1">
                <a:spcBef>
                  <a:spcPts val="0"/>
                </a:spcBef>
                <a:defRPr/>
              </a:pPr>
              <a:r>
                <a:rPr lang="en-GB" altLang="en-US" sz="1000" i="1" dirty="0" smtClean="0">
                  <a:latin typeface="+mn-lt"/>
                </a:rPr>
                <a:t>Freelancers</a:t>
              </a:r>
            </a:p>
            <a:p>
              <a:pPr algn="ctr" eaLnBrk="1" hangingPunct="1">
                <a:spcBef>
                  <a:spcPts val="0"/>
                </a:spcBef>
                <a:defRPr/>
              </a:pPr>
              <a:r>
                <a:rPr lang="en-GB" altLang="en-US" sz="1000" i="1" dirty="0" smtClean="0">
                  <a:latin typeface="+mn-lt"/>
                </a:rPr>
                <a:t>Operational HR disappears</a:t>
              </a:r>
            </a:p>
          </p:txBody>
        </p:sp>
      </p:grpSp>
      <p:grpSp>
        <p:nvGrpSpPr>
          <p:cNvPr id="19" name="Group 18"/>
          <p:cNvGrpSpPr/>
          <p:nvPr/>
        </p:nvGrpSpPr>
        <p:grpSpPr>
          <a:xfrm>
            <a:off x="6010591" y="3547693"/>
            <a:ext cx="2811966" cy="1513330"/>
            <a:chOff x="5552006" y="4653136"/>
            <a:chExt cx="3096344" cy="1513330"/>
          </a:xfrm>
        </p:grpSpPr>
        <p:sp>
          <p:nvSpPr>
            <p:cNvPr id="15" name="Text Box 1031"/>
            <p:cNvSpPr txBox="1">
              <a:spLocks noChangeArrowheads="1"/>
            </p:cNvSpPr>
            <p:nvPr/>
          </p:nvSpPr>
          <p:spPr bwMode="auto">
            <a:xfrm>
              <a:off x="5580112" y="4653136"/>
              <a:ext cx="3068238" cy="307777"/>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400" b="1" dirty="0" smtClean="0">
                  <a:solidFill>
                    <a:schemeClr val="bg2"/>
                  </a:solidFill>
                  <a:latin typeface="+mn-lt"/>
                </a:rPr>
                <a:t>Shared services</a:t>
              </a:r>
              <a:endParaRPr lang="en-GB" altLang="en-US" sz="1600" b="1" dirty="0" smtClean="0">
                <a:solidFill>
                  <a:schemeClr val="bg2"/>
                </a:solidFill>
                <a:latin typeface="+mn-lt"/>
              </a:endParaRPr>
            </a:p>
          </p:txBody>
        </p:sp>
        <p:sp>
          <p:nvSpPr>
            <p:cNvPr id="16" name="Text Box 1031"/>
            <p:cNvSpPr txBox="1">
              <a:spLocks noChangeArrowheads="1"/>
            </p:cNvSpPr>
            <p:nvPr/>
          </p:nvSpPr>
          <p:spPr bwMode="auto">
            <a:xfrm>
              <a:off x="5552006" y="4996915"/>
              <a:ext cx="3096344" cy="1169551"/>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Transaction heavy jobs outsourced</a:t>
              </a:r>
            </a:p>
            <a:p>
              <a:pPr algn="ctr" eaLnBrk="1" hangingPunct="1">
                <a:spcBef>
                  <a:spcPts val="0"/>
                </a:spcBef>
                <a:defRPr/>
              </a:pPr>
              <a:r>
                <a:rPr lang="en-GB" altLang="en-US" sz="1000" i="1" dirty="0" smtClean="0">
                  <a:latin typeface="+mn-lt"/>
                </a:rPr>
                <a:t>Outsourcing of knowledge work increases</a:t>
              </a:r>
            </a:p>
            <a:p>
              <a:pPr algn="ctr" eaLnBrk="1" hangingPunct="1">
                <a:spcBef>
                  <a:spcPts val="0"/>
                </a:spcBef>
                <a:defRPr/>
              </a:pPr>
              <a:r>
                <a:rPr lang="en-GB" altLang="en-US" sz="1000" i="1" dirty="0" smtClean="0">
                  <a:latin typeface="+mn-lt"/>
                </a:rPr>
                <a:t>Outsourced competition grows</a:t>
              </a:r>
            </a:p>
            <a:p>
              <a:pPr algn="ctr" eaLnBrk="1" hangingPunct="1">
                <a:spcBef>
                  <a:spcPts val="0"/>
                </a:spcBef>
                <a:defRPr/>
              </a:pPr>
              <a:r>
                <a:rPr lang="en-GB" altLang="en-US" sz="1000" i="1" dirty="0" smtClean="0">
                  <a:latin typeface="+mn-lt"/>
                </a:rPr>
                <a:t>Multi-vendor approaches</a:t>
              </a:r>
            </a:p>
            <a:p>
              <a:pPr algn="ctr" eaLnBrk="1" hangingPunct="1">
                <a:spcBef>
                  <a:spcPts val="0"/>
                </a:spcBef>
                <a:defRPr/>
              </a:pPr>
              <a:r>
                <a:rPr lang="en-GB" altLang="en-US" sz="1000" i="1" dirty="0" smtClean="0">
                  <a:latin typeface="+mn-lt"/>
                </a:rPr>
                <a:t>Internal shared services challenged</a:t>
              </a:r>
            </a:p>
            <a:p>
              <a:pPr algn="ctr" eaLnBrk="1" hangingPunct="1">
                <a:spcBef>
                  <a:spcPts val="0"/>
                </a:spcBef>
                <a:defRPr/>
              </a:pPr>
              <a:r>
                <a:rPr lang="en-GB" altLang="en-US" sz="1000" i="1" dirty="0" smtClean="0">
                  <a:latin typeface="+mn-lt"/>
                </a:rPr>
                <a:t>Saas and Cloud-based services dominate</a:t>
              </a:r>
            </a:p>
            <a:p>
              <a:pPr algn="ctr" eaLnBrk="1" hangingPunct="1">
                <a:spcBef>
                  <a:spcPts val="0"/>
                </a:spcBef>
                <a:defRPr/>
              </a:pPr>
              <a:r>
                <a:rPr lang="en-GB" altLang="en-US" sz="1000" i="1" dirty="0" smtClean="0">
                  <a:latin typeface="+mn-lt"/>
                </a:rPr>
                <a:t>Open source, mobile development platforms</a:t>
              </a:r>
            </a:p>
          </p:txBody>
        </p:sp>
      </p:grpSp>
      <p:grpSp>
        <p:nvGrpSpPr>
          <p:cNvPr id="31" name="Group 30"/>
          <p:cNvGrpSpPr/>
          <p:nvPr/>
        </p:nvGrpSpPr>
        <p:grpSpPr>
          <a:xfrm>
            <a:off x="6010591" y="5326469"/>
            <a:ext cx="3096344" cy="1447711"/>
            <a:chOff x="3419872" y="5373216"/>
            <a:chExt cx="3096344" cy="1447711"/>
          </a:xfrm>
        </p:grpSpPr>
        <p:sp>
          <p:nvSpPr>
            <p:cNvPr id="21" name="Text Box 1031"/>
            <p:cNvSpPr txBox="1">
              <a:spLocks noChangeArrowheads="1"/>
            </p:cNvSpPr>
            <p:nvPr/>
          </p:nvSpPr>
          <p:spPr bwMode="auto">
            <a:xfrm>
              <a:off x="3419872" y="5373216"/>
              <a:ext cx="3068238" cy="33855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600" b="1" dirty="0" smtClean="0">
                  <a:solidFill>
                    <a:schemeClr val="bg2"/>
                  </a:solidFill>
                  <a:latin typeface="+mn-lt"/>
                </a:rPr>
                <a:t>Leadership</a:t>
              </a:r>
            </a:p>
          </p:txBody>
        </p:sp>
        <p:sp>
          <p:nvSpPr>
            <p:cNvPr id="22" name="Text Box 1031"/>
            <p:cNvSpPr txBox="1">
              <a:spLocks noChangeArrowheads="1"/>
            </p:cNvSpPr>
            <p:nvPr/>
          </p:nvSpPr>
          <p:spPr bwMode="auto">
            <a:xfrm>
              <a:off x="3419872" y="5805264"/>
              <a:ext cx="3096344" cy="1015663"/>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Vision, values, strategy</a:t>
              </a:r>
            </a:p>
            <a:p>
              <a:pPr algn="ctr" eaLnBrk="1" hangingPunct="1">
                <a:spcBef>
                  <a:spcPts val="0"/>
                </a:spcBef>
                <a:defRPr/>
              </a:pPr>
              <a:r>
                <a:rPr lang="en-GB" altLang="en-US" sz="1000" i="1" dirty="0" smtClean="0">
                  <a:latin typeface="+mn-lt"/>
                </a:rPr>
                <a:t>Growth in social media</a:t>
              </a:r>
            </a:p>
            <a:p>
              <a:pPr algn="ctr" eaLnBrk="1" hangingPunct="1">
                <a:spcBef>
                  <a:spcPts val="0"/>
                </a:spcBef>
                <a:defRPr/>
              </a:pPr>
              <a:r>
                <a:rPr lang="en-GB" altLang="en-US" sz="1000" i="1" dirty="0" smtClean="0">
                  <a:latin typeface="+mn-lt"/>
                </a:rPr>
                <a:t>Open leadership</a:t>
              </a:r>
            </a:p>
            <a:p>
              <a:pPr algn="ctr" eaLnBrk="1" hangingPunct="1">
                <a:spcBef>
                  <a:spcPts val="0"/>
                </a:spcBef>
                <a:defRPr/>
              </a:pPr>
              <a:r>
                <a:rPr lang="en-GB" altLang="en-US" sz="1000" i="1" dirty="0" smtClean="0">
                  <a:latin typeface="+mn-lt"/>
                </a:rPr>
                <a:t>Continuous horizon scanning</a:t>
              </a:r>
            </a:p>
            <a:p>
              <a:pPr algn="ctr" eaLnBrk="1" hangingPunct="1">
                <a:spcBef>
                  <a:spcPts val="0"/>
                </a:spcBef>
                <a:defRPr/>
              </a:pPr>
              <a:r>
                <a:rPr lang="en-GB" altLang="en-US" sz="1000" i="1" dirty="0" smtClean="0">
                  <a:latin typeface="+mn-lt"/>
                </a:rPr>
                <a:t>Redistribution of resources</a:t>
              </a:r>
            </a:p>
            <a:p>
              <a:pPr algn="ctr" eaLnBrk="1" hangingPunct="1">
                <a:spcBef>
                  <a:spcPts val="0"/>
                </a:spcBef>
                <a:defRPr/>
              </a:pPr>
              <a:r>
                <a:rPr lang="en-GB" altLang="en-US" sz="1000" i="1" dirty="0" smtClean="0">
                  <a:latin typeface="+mn-lt"/>
                </a:rPr>
                <a:t>Minimise cost/maximise service</a:t>
              </a:r>
            </a:p>
          </p:txBody>
        </p:sp>
      </p:grpSp>
      <p:grpSp>
        <p:nvGrpSpPr>
          <p:cNvPr id="24" name="Group 23"/>
          <p:cNvGrpSpPr/>
          <p:nvPr/>
        </p:nvGrpSpPr>
        <p:grpSpPr>
          <a:xfrm>
            <a:off x="3203847" y="4946235"/>
            <a:ext cx="2689799" cy="1706163"/>
            <a:chOff x="92834" y="3132584"/>
            <a:chExt cx="2915816" cy="1999315"/>
          </a:xfrm>
        </p:grpSpPr>
        <p:sp>
          <p:nvSpPr>
            <p:cNvPr id="25" name="Text Box 1031"/>
            <p:cNvSpPr txBox="1">
              <a:spLocks noChangeArrowheads="1"/>
            </p:cNvSpPr>
            <p:nvPr/>
          </p:nvSpPr>
          <p:spPr bwMode="auto">
            <a:xfrm>
              <a:off x="106887" y="3132584"/>
              <a:ext cx="2887710" cy="39672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600" b="1" dirty="0" smtClean="0">
                  <a:solidFill>
                    <a:schemeClr val="bg2"/>
                  </a:solidFill>
                  <a:latin typeface="+mn-lt"/>
                </a:rPr>
                <a:t>Workforce 2 </a:t>
              </a:r>
            </a:p>
          </p:txBody>
        </p:sp>
        <p:sp>
          <p:nvSpPr>
            <p:cNvPr id="26" name="Text Box 1031"/>
            <p:cNvSpPr txBox="1">
              <a:spLocks noChangeArrowheads="1"/>
            </p:cNvSpPr>
            <p:nvPr/>
          </p:nvSpPr>
          <p:spPr bwMode="auto">
            <a:xfrm>
              <a:off x="92834" y="3508935"/>
              <a:ext cx="2915816" cy="1622964"/>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Death of the office?</a:t>
              </a:r>
            </a:p>
            <a:p>
              <a:pPr algn="ctr" eaLnBrk="1" hangingPunct="1">
                <a:spcBef>
                  <a:spcPts val="0"/>
                </a:spcBef>
                <a:defRPr/>
              </a:pPr>
              <a:r>
                <a:rPr lang="en-GB" altLang="en-US" sz="1000" i="1" dirty="0" smtClean="0">
                  <a:latin typeface="+mn-lt"/>
                </a:rPr>
                <a:t>Worker loyalties reduce</a:t>
              </a:r>
            </a:p>
            <a:p>
              <a:pPr algn="ctr" eaLnBrk="1" hangingPunct="1">
                <a:spcBef>
                  <a:spcPts val="0"/>
                </a:spcBef>
                <a:defRPr/>
              </a:pPr>
              <a:r>
                <a:rPr lang="en-GB" altLang="en-US" sz="1000" i="1" dirty="0" smtClean="0">
                  <a:latin typeface="+mn-lt"/>
                </a:rPr>
                <a:t>Simulated work environments</a:t>
              </a:r>
            </a:p>
            <a:p>
              <a:pPr algn="ctr" eaLnBrk="1" hangingPunct="1">
                <a:spcBef>
                  <a:spcPts val="0"/>
                </a:spcBef>
                <a:defRPr/>
              </a:pPr>
              <a:r>
                <a:rPr lang="en-GB" altLang="en-US" sz="1000" i="1" dirty="0" smtClean="0">
                  <a:latin typeface="+mn-lt"/>
                </a:rPr>
                <a:t>Tech savvy, demanding Gen Y</a:t>
              </a:r>
            </a:p>
            <a:p>
              <a:pPr algn="ctr" eaLnBrk="1" hangingPunct="1">
                <a:spcBef>
                  <a:spcPts val="0"/>
                </a:spcBef>
                <a:defRPr/>
              </a:pPr>
              <a:r>
                <a:rPr lang="en-GB" altLang="en-US" sz="1000" i="1" dirty="0" smtClean="0">
                  <a:latin typeface="+mn-lt"/>
                </a:rPr>
                <a:t>Continuous performance insights</a:t>
              </a:r>
            </a:p>
            <a:p>
              <a:pPr algn="ctr" eaLnBrk="1" hangingPunct="1">
                <a:spcBef>
                  <a:spcPts val="0"/>
                </a:spcBef>
                <a:defRPr/>
              </a:pPr>
              <a:r>
                <a:rPr lang="en-GB" altLang="en-US" sz="1000" i="1" dirty="0" smtClean="0">
                  <a:latin typeface="+mn-lt"/>
                </a:rPr>
                <a:t>Blended workforces</a:t>
              </a:r>
            </a:p>
            <a:p>
              <a:pPr algn="ctr" eaLnBrk="1" hangingPunct="1">
                <a:spcBef>
                  <a:spcPts val="0"/>
                </a:spcBef>
                <a:defRPr/>
              </a:pPr>
              <a:endParaRPr lang="en-GB" altLang="en-US" sz="1200" i="1" dirty="0" smtClean="0">
                <a:latin typeface="+mn-lt"/>
              </a:endParaRPr>
            </a:p>
            <a:p>
              <a:pPr algn="ctr" eaLnBrk="1" hangingPunct="1">
                <a:spcBef>
                  <a:spcPts val="0"/>
                </a:spcBef>
                <a:defRPr/>
              </a:pPr>
              <a:r>
                <a:rPr lang="en-GB" altLang="en-US" sz="1200" i="1" dirty="0" smtClean="0">
                  <a:latin typeface="+mn-lt"/>
                </a:rPr>
                <a:t> </a:t>
              </a:r>
            </a:p>
          </p:txBody>
        </p:sp>
      </p:grpSp>
      <p:grpSp>
        <p:nvGrpSpPr>
          <p:cNvPr id="30" name="Group 29"/>
          <p:cNvGrpSpPr/>
          <p:nvPr/>
        </p:nvGrpSpPr>
        <p:grpSpPr>
          <a:xfrm>
            <a:off x="251520" y="2420888"/>
            <a:ext cx="2808312" cy="1586348"/>
            <a:chOff x="179512" y="1653923"/>
            <a:chExt cx="2915816" cy="1586348"/>
          </a:xfrm>
        </p:grpSpPr>
        <p:sp>
          <p:nvSpPr>
            <p:cNvPr id="27" name="Text Box 1031"/>
            <p:cNvSpPr txBox="1">
              <a:spLocks noChangeArrowheads="1"/>
            </p:cNvSpPr>
            <p:nvPr/>
          </p:nvSpPr>
          <p:spPr bwMode="auto">
            <a:xfrm>
              <a:off x="179512" y="1653923"/>
              <a:ext cx="2887710" cy="33855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600" b="1" dirty="0" smtClean="0">
                  <a:solidFill>
                    <a:schemeClr val="bg2"/>
                  </a:solidFill>
                  <a:latin typeface="+mn-lt"/>
                </a:rPr>
                <a:t>Business models</a:t>
              </a:r>
            </a:p>
          </p:txBody>
        </p:sp>
        <p:sp>
          <p:nvSpPr>
            <p:cNvPr id="28" name="Text Box 1031"/>
            <p:cNvSpPr txBox="1">
              <a:spLocks noChangeArrowheads="1"/>
            </p:cNvSpPr>
            <p:nvPr/>
          </p:nvSpPr>
          <p:spPr bwMode="auto">
            <a:xfrm>
              <a:off x="179512" y="1916832"/>
              <a:ext cx="2915816" cy="1323439"/>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Real-time, cloud based technology transformation</a:t>
              </a:r>
            </a:p>
            <a:p>
              <a:pPr algn="ctr" eaLnBrk="1" hangingPunct="1">
                <a:spcBef>
                  <a:spcPts val="0"/>
                </a:spcBef>
                <a:defRPr/>
              </a:pPr>
              <a:r>
                <a:rPr lang="en-GB" altLang="en-US" sz="1000" i="1" dirty="0" smtClean="0">
                  <a:latin typeface="+mn-lt"/>
                </a:rPr>
                <a:t>Creative destruction</a:t>
              </a:r>
            </a:p>
            <a:p>
              <a:pPr algn="ctr" eaLnBrk="1" hangingPunct="1">
                <a:spcBef>
                  <a:spcPts val="0"/>
                </a:spcBef>
                <a:defRPr/>
              </a:pPr>
              <a:r>
                <a:rPr lang="en-GB" altLang="en-US" sz="1000" i="1" dirty="0" smtClean="0">
                  <a:latin typeface="+mn-lt"/>
                </a:rPr>
                <a:t>In-house value creation challenged</a:t>
              </a:r>
            </a:p>
            <a:p>
              <a:pPr algn="ctr" eaLnBrk="1" hangingPunct="1">
                <a:spcBef>
                  <a:spcPts val="0"/>
                </a:spcBef>
                <a:defRPr/>
              </a:pPr>
              <a:r>
                <a:rPr lang="en-GB" altLang="en-US" sz="1000" i="1" dirty="0" smtClean="0">
                  <a:latin typeface="+mn-lt"/>
                </a:rPr>
                <a:t>Self-serve service</a:t>
              </a:r>
            </a:p>
            <a:p>
              <a:pPr algn="ctr" eaLnBrk="1" hangingPunct="1">
                <a:spcBef>
                  <a:spcPts val="0"/>
                </a:spcBef>
                <a:defRPr/>
              </a:pPr>
              <a:r>
                <a:rPr lang="en-GB" altLang="en-US" sz="1000" i="1" dirty="0" smtClean="0">
                  <a:latin typeface="+mn-lt"/>
                </a:rPr>
                <a:t>Virtual tools and meetings</a:t>
              </a:r>
            </a:p>
            <a:p>
              <a:pPr algn="ctr" eaLnBrk="1" hangingPunct="1">
                <a:spcBef>
                  <a:spcPts val="0"/>
                </a:spcBef>
                <a:defRPr/>
              </a:pPr>
              <a:r>
                <a:rPr lang="en-GB" altLang="en-US" sz="1000" i="1" dirty="0" smtClean="0">
                  <a:latin typeface="+mn-lt"/>
                </a:rPr>
                <a:t>New HR performance models</a:t>
              </a:r>
            </a:p>
            <a:p>
              <a:pPr algn="ctr" eaLnBrk="1" hangingPunct="1">
                <a:spcBef>
                  <a:spcPts val="0"/>
                </a:spcBef>
                <a:defRPr/>
              </a:pPr>
              <a:r>
                <a:rPr lang="en-GB" altLang="en-US" sz="1000" i="1" dirty="0" smtClean="0">
                  <a:latin typeface="+mn-lt"/>
                </a:rPr>
                <a:t>New purposes for HR</a:t>
              </a:r>
            </a:p>
          </p:txBody>
        </p:sp>
      </p:grpSp>
      <p:grpSp>
        <p:nvGrpSpPr>
          <p:cNvPr id="32" name="Group 31"/>
          <p:cNvGrpSpPr/>
          <p:nvPr/>
        </p:nvGrpSpPr>
        <p:grpSpPr>
          <a:xfrm>
            <a:off x="251520" y="765905"/>
            <a:ext cx="2808312" cy="1554253"/>
            <a:chOff x="5768030" y="3196715"/>
            <a:chExt cx="2915816" cy="1554253"/>
          </a:xfrm>
        </p:grpSpPr>
        <p:sp>
          <p:nvSpPr>
            <p:cNvPr id="33" name="Text Box 1031"/>
            <p:cNvSpPr txBox="1">
              <a:spLocks noChangeArrowheads="1"/>
            </p:cNvSpPr>
            <p:nvPr/>
          </p:nvSpPr>
          <p:spPr bwMode="auto">
            <a:xfrm>
              <a:off x="5796136" y="3196715"/>
              <a:ext cx="2887710" cy="33855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600" b="1" dirty="0" smtClean="0">
                  <a:solidFill>
                    <a:schemeClr val="bg2"/>
                  </a:solidFill>
                  <a:latin typeface="+mn-lt"/>
                </a:rPr>
                <a:t>HR teams</a:t>
              </a:r>
            </a:p>
          </p:txBody>
        </p:sp>
        <p:sp>
          <p:nvSpPr>
            <p:cNvPr id="34" name="Text Box 1031"/>
            <p:cNvSpPr txBox="1">
              <a:spLocks noChangeArrowheads="1"/>
            </p:cNvSpPr>
            <p:nvPr/>
          </p:nvSpPr>
          <p:spPr bwMode="auto">
            <a:xfrm>
              <a:off x="5768030" y="3581417"/>
              <a:ext cx="2915816" cy="1169551"/>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Data and API decision driven</a:t>
              </a:r>
            </a:p>
            <a:p>
              <a:pPr algn="ctr" eaLnBrk="1" hangingPunct="1">
                <a:spcBef>
                  <a:spcPts val="0"/>
                </a:spcBef>
                <a:defRPr/>
              </a:pPr>
              <a:r>
                <a:rPr lang="en-GB" altLang="en-US" sz="1000" i="1" dirty="0" smtClean="0">
                  <a:latin typeface="+mn-lt"/>
                </a:rPr>
                <a:t>People analytic capabilities</a:t>
              </a:r>
            </a:p>
            <a:p>
              <a:pPr algn="ctr" eaLnBrk="1" hangingPunct="1">
                <a:spcBef>
                  <a:spcPts val="0"/>
                </a:spcBef>
                <a:defRPr/>
              </a:pPr>
              <a:r>
                <a:rPr lang="en-GB" altLang="en-US" sz="1000" i="1" dirty="0" smtClean="0">
                  <a:latin typeface="+mn-lt"/>
                </a:rPr>
                <a:t>Predictive workforce planning</a:t>
              </a:r>
            </a:p>
            <a:p>
              <a:pPr algn="ctr" eaLnBrk="1" hangingPunct="1">
                <a:spcBef>
                  <a:spcPts val="0"/>
                </a:spcBef>
                <a:defRPr/>
              </a:pPr>
              <a:r>
                <a:rPr lang="en-GB" altLang="en-US" sz="1000" i="1" dirty="0" smtClean="0">
                  <a:latin typeface="+mn-lt"/>
                </a:rPr>
                <a:t>Brain science</a:t>
              </a:r>
            </a:p>
            <a:p>
              <a:pPr algn="ctr" eaLnBrk="1" hangingPunct="1">
                <a:spcBef>
                  <a:spcPts val="0"/>
                </a:spcBef>
                <a:defRPr/>
              </a:pPr>
              <a:r>
                <a:rPr lang="en-GB" altLang="en-US" sz="1000" i="1" dirty="0" smtClean="0">
                  <a:latin typeface="+mn-lt"/>
                </a:rPr>
                <a:t>Online training</a:t>
              </a:r>
            </a:p>
            <a:p>
              <a:pPr algn="ctr" eaLnBrk="1" hangingPunct="1">
                <a:spcBef>
                  <a:spcPts val="0"/>
                </a:spcBef>
                <a:defRPr/>
              </a:pPr>
              <a:r>
                <a:rPr lang="en-GB" altLang="en-US" sz="1000" i="1" dirty="0" smtClean="0">
                  <a:latin typeface="+mn-lt"/>
                </a:rPr>
                <a:t>Applicant tracking and recruiting software</a:t>
              </a:r>
            </a:p>
            <a:p>
              <a:pPr algn="ctr" eaLnBrk="1" hangingPunct="1">
                <a:spcBef>
                  <a:spcPts val="0"/>
                </a:spcBef>
                <a:defRPr/>
              </a:pPr>
              <a:r>
                <a:rPr lang="en-GB" altLang="en-US" sz="1000" i="1" dirty="0" smtClean="0">
                  <a:latin typeface="+mn-lt"/>
                </a:rPr>
                <a:t>HR entry-level and professionals  displaced</a:t>
              </a:r>
            </a:p>
          </p:txBody>
        </p:sp>
      </p:grpSp>
      <p:sp>
        <p:nvSpPr>
          <p:cNvPr id="49" name="Up-Down Arrow 48"/>
          <p:cNvSpPr/>
          <p:nvPr/>
        </p:nvSpPr>
        <p:spPr>
          <a:xfrm>
            <a:off x="4355976" y="2132856"/>
            <a:ext cx="216024"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8217774">
            <a:off x="4836865" y="2421516"/>
            <a:ext cx="720080"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Left-Right Arrow 53"/>
          <p:cNvSpPr/>
          <p:nvPr/>
        </p:nvSpPr>
        <p:spPr>
          <a:xfrm rot="13224066">
            <a:off x="3404018" y="2412460"/>
            <a:ext cx="720080"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Up-Down Arrow 54"/>
          <p:cNvSpPr/>
          <p:nvPr/>
        </p:nvSpPr>
        <p:spPr>
          <a:xfrm>
            <a:off x="4355976" y="4293096"/>
            <a:ext cx="216024"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Left-Right Arrow 55"/>
          <p:cNvSpPr/>
          <p:nvPr/>
        </p:nvSpPr>
        <p:spPr>
          <a:xfrm rot="13224066">
            <a:off x="4988195" y="4284669"/>
            <a:ext cx="720080"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Left-Right Arrow 56"/>
          <p:cNvSpPr/>
          <p:nvPr/>
        </p:nvSpPr>
        <p:spPr>
          <a:xfrm rot="9101352">
            <a:off x="3284015" y="4306912"/>
            <a:ext cx="720080"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Text Box 1031"/>
          <p:cNvSpPr txBox="1">
            <a:spLocks noChangeArrowheads="1"/>
          </p:cNvSpPr>
          <p:nvPr/>
        </p:nvSpPr>
        <p:spPr bwMode="auto">
          <a:xfrm>
            <a:off x="323528" y="4149876"/>
            <a:ext cx="2709234" cy="33855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ct val="50000"/>
              </a:spcBef>
              <a:defRPr/>
            </a:pPr>
            <a:r>
              <a:rPr lang="en-GB" altLang="en-US" sz="1600" b="1" dirty="0" smtClean="0">
                <a:solidFill>
                  <a:schemeClr val="bg2"/>
                </a:solidFill>
                <a:latin typeface="+mn-lt"/>
              </a:rPr>
              <a:t>Workforce 1 </a:t>
            </a:r>
          </a:p>
        </p:txBody>
      </p:sp>
      <p:sp>
        <p:nvSpPr>
          <p:cNvPr id="37" name="Text Box 1031"/>
          <p:cNvSpPr txBox="1">
            <a:spLocks noChangeArrowheads="1"/>
          </p:cNvSpPr>
          <p:nvPr/>
        </p:nvSpPr>
        <p:spPr bwMode="auto">
          <a:xfrm>
            <a:off x="323528" y="4528739"/>
            <a:ext cx="2736304" cy="1477328"/>
          </a:xfrm>
          <a:prstGeom prst="rect">
            <a:avLst/>
          </a:prstGeom>
          <a:solidFill>
            <a:srgbClr val="FFFFFF"/>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spcBef>
                <a:spcPts val="0"/>
              </a:spcBef>
              <a:defRPr/>
            </a:pPr>
            <a:r>
              <a:rPr lang="en-GB" altLang="en-US" sz="1000" i="1" dirty="0" smtClean="0">
                <a:latin typeface="+mn-lt"/>
              </a:rPr>
              <a:t>40% of existing jobs lost worldwide by 2020</a:t>
            </a:r>
          </a:p>
          <a:p>
            <a:pPr algn="ctr" eaLnBrk="1" hangingPunct="1">
              <a:spcBef>
                <a:spcPts val="0"/>
              </a:spcBef>
              <a:defRPr/>
            </a:pPr>
            <a:r>
              <a:rPr lang="en-GB" altLang="en-US" sz="1000" i="1" dirty="0" smtClean="0">
                <a:latin typeface="+mn-lt"/>
              </a:rPr>
              <a:t>High-performance cultures</a:t>
            </a:r>
          </a:p>
          <a:p>
            <a:pPr algn="ctr" eaLnBrk="1" hangingPunct="1">
              <a:spcBef>
                <a:spcPts val="0"/>
              </a:spcBef>
              <a:defRPr/>
            </a:pPr>
            <a:r>
              <a:rPr lang="en-GB" altLang="en-US" sz="1000" i="1" dirty="0" smtClean="0">
                <a:latin typeface="+mn-lt"/>
              </a:rPr>
              <a:t>Need for data scientists</a:t>
            </a:r>
          </a:p>
          <a:p>
            <a:pPr algn="ctr" eaLnBrk="1" hangingPunct="1">
              <a:spcBef>
                <a:spcPts val="0"/>
              </a:spcBef>
              <a:defRPr/>
            </a:pPr>
            <a:r>
              <a:rPr lang="en-GB" altLang="en-US" sz="1000" i="1" dirty="0" smtClean="0">
                <a:latin typeface="+mn-lt"/>
              </a:rPr>
              <a:t>Shortage of critical skills</a:t>
            </a:r>
          </a:p>
          <a:p>
            <a:pPr algn="ctr" eaLnBrk="1" hangingPunct="1">
              <a:spcBef>
                <a:spcPts val="0"/>
              </a:spcBef>
              <a:defRPr/>
            </a:pPr>
            <a:r>
              <a:rPr lang="en-GB" altLang="en-US" sz="1000" i="1" dirty="0" smtClean="0">
                <a:latin typeface="+mn-lt"/>
              </a:rPr>
              <a:t>Abundance of outdated skills</a:t>
            </a:r>
          </a:p>
          <a:p>
            <a:pPr algn="ctr" eaLnBrk="1" hangingPunct="1">
              <a:spcBef>
                <a:spcPts val="0"/>
              </a:spcBef>
              <a:defRPr/>
            </a:pPr>
            <a:r>
              <a:rPr lang="en-GB" altLang="en-US" sz="1000" i="1" dirty="0" smtClean="0">
                <a:latin typeface="+mn-lt"/>
              </a:rPr>
              <a:t>Requires sensitive re-allocation</a:t>
            </a:r>
          </a:p>
          <a:p>
            <a:pPr algn="ctr" eaLnBrk="1" hangingPunct="1">
              <a:spcBef>
                <a:spcPts val="0"/>
              </a:spcBef>
              <a:defRPr/>
            </a:pPr>
            <a:r>
              <a:rPr lang="en-GB" altLang="en-US" sz="1000" i="1" dirty="0" smtClean="0">
                <a:latin typeface="+mn-lt"/>
              </a:rPr>
              <a:t>70% Millennials by 2025</a:t>
            </a:r>
          </a:p>
          <a:p>
            <a:pPr algn="ctr" eaLnBrk="1" hangingPunct="1">
              <a:spcBef>
                <a:spcPts val="0"/>
              </a:spcBef>
              <a:defRPr/>
            </a:pPr>
            <a:r>
              <a:rPr lang="en-GB" altLang="en-US" sz="1000" i="1" dirty="0" smtClean="0">
                <a:latin typeface="+mn-lt"/>
              </a:rPr>
              <a:t>Only stay 3 years?</a:t>
            </a:r>
          </a:p>
          <a:p>
            <a:pPr algn="ctr" eaLnBrk="1" hangingPunct="1">
              <a:spcBef>
                <a:spcPts val="0"/>
              </a:spcBef>
              <a:defRPr/>
            </a:pPr>
            <a:r>
              <a:rPr lang="en-GB" altLang="en-US" sz="1000" i="1" dirty="0" smtClean="0">
                <a:latin typeface="+mn-lt"/>
              </a:rPr>
              <a:t>4.5 generations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Macro drivers</a:t>
            </a:r>
            <a:endParaRPr lang="en-AU" dirty="0"/>
          </a:p>
        </p:txBody>
      </p:sp>
      <p:sp>
        <p:nvSpPr>
          <p:cNvPr id="6" name="Content Placeholder 5"/>
          <p:cNvSpPr>
            <a:spLocks noGrp="1"/>
          </p:cNvSpPr>
          <p:nvPr>
            <p:ph sz="half" idx="1"/>
          </p:nvPr>
        </p:nvSpPr>
        <p:spPr>
          <a:xfrm>
            <a:off x="457200" y="1722437"/>
            <a:ext cx="4258816" cy="4525963"/>
          </a:xfrm>
        </p:spPr>
        <p:txBody>
          <a:bodyPr/>
          <a:lstStyle/>
          <a:p>
            <a:r>
              <a:rPr lang="en-AU" sz="2200" dirty="0" smtClean="0"/>
              <a:t>Intelligent technologies</a:t>
            </a:r>
          </a:p>
          <a:p>
            <a:r>
              <a:rPr lang="en-AU" sz="2200" dirty="0" smtClean="0"/>
              <a:t>Mobile communications</a:t>
            </a:r>
          </a:p>
          <a:p>
            <a:r>
              <a:rPr lang="en-AU" sz="2200" dirty="0" smtClean="0"/>
              <a:t>Globally connected</a:t>
            </a:r>
          </a:p>
          <a:p>
            <a:r>
              <a:rPr lang="en-AU" sz="2200" dirty="0" smtClean="0"/>
              <a:t>40% of jobs disappear by 2020!</a:t>
            </a:r>
          </a:p>
          <a:p>
            <a:r>
              <a:rPr lang="en-AU" sz="2200" dirty="0" smtClean="0"/>
              <a:t>But, severe talent shortages!</a:t>
            </a:r>
          </a:p>
          <a:p>
            <a:r>
              <a:rPr lang="en-AU" sz="2200" dirty="0"/>
              <a:t>Baby boomers work to </a:t>
            </a:r>
            <a:r>
              <a:rPr lang="en-AU" sz="2200" dirty="0" smtClean="0"/>
              <a:t>70</a:t>
            </a:r>
            <a:endParaRPr lang="en-AU" sz="2200" dirty="0"/>
          </a:p>
          <a:p>
            <a:r>
              <a:rPr lang="en-AU" sz="2200" dirty="0" smtClean="0"/>
              <a:t>Hyper-innovation</a:t>
            </a:r>
          </a:p>
          <a:p>
            <a:r>
              <a:rPr lang="en-AU" sz="2200" dirty="0" smtClean="0"/>
              <a:t>Global waste reduction in low growth environment</a:t>
            </a:r>
          </a:p>
          <a:p>
            <a:r>
              <a:rPr lang="en-AU" sz="2200" dirty="0" smtClean="0"/>
              <a:t>System vulnerabilities</a:t>
            </a:r>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3</a:t>
            </a:fld>
            <a:endParaRPr lang="en-US" dirty="0"/>
          </a:p>
        </p:txBody>
      </p:sp>
      <p:sp>
        <p:nvSpPr>
          <p:cNvPr id="7" name="TextBox 6"/>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1722437"/>
            <a:ext cx="4834880" cy="4525963"/>
          </a:xfrm>
        </p:spPr>
        <p:txBody>
          <a:bodyPr/>
          <a:lstStyle/>
          <a:p>
            <a:r>
              <a:rPr lang="en-AU" sz="2200" dirty="0" smtClean="0"/>
              <a:t>Great competition for human capital</a:t>
            </a:r>
          </a:p>
          <a:p>
            <a:r>
              <a:rPr lang="en-AU" sz="2200" dirty="0" smtClean="0"/>
              <a:t>Popular cities win war for talent</a:t>
            </a:r>
          </a:p>
          <a:p>
            <a:r>
              <a:rPr lang="en-AU" sz="2200" dirty="0" smtClean="0"/>
              <a:t>Asia growth</a:t>
            </a:r>
          </a:p>
          <a:p>
            <a:r>
              <a:rPr lang="en-AU" sz="2200" dirty="0" smtClean="0"/>
              <a:t>Talent mobility</a:t>
            </a:r>
          </a:p>
          <a:p>
            <a:r>
              <a:rPr lang="en-AU" sz="2200" dirty="0"/>
              <a:t>Older workers and </a:t>
            </a:r>
            <a:r>
              <a:rPr lang="en-AU" sz="2200" dirty="0" smtClean="0"/>
              <a:t>retirees</a:t>
            </a:r>
          </a:p>
          <a:p>
            <a:r>
              <a:rPr lang="en-AU" sz="2200" dirty="0" smtClean="0"/>
              <a:t>Candidate performance </a:t>
            </a:r>
          </a:p>
          <a:p>
            <a:r>
              <a:rPr lang="en-AU" sz="2200" dirty="0" smtClean="0"/>
              <a:t>Unified talent management strategies</a:t>
            </a:r>
          </a:p>
          <a:p>
            <a:endParaRPr lang="en-AU" sz="2200" dirty="0" smtClean="0"/>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4</a:t>
            </a:fld>
            <a:endParaRPr lang="en-US" dirty="0"/>
          </a:p>
        </p:txBody>
      </p:sp>
      <p:sp>
        <p:nvSpPr>
          <p:cNvPr id="9" name="Title 8"/>
          <p:cNvSpPr>
            <a:spLocks noGrp="1"/>
          </p:cNvSpPr>
          <p:nvPr>
            <p:ph type="title"/>
          </p:nvPr>
        </p:nvSpPr>
        <p:spPr/>
        <p:txBody>
          <a:bodyPr/>
          <a:lstStyle/>
          <a:p>
            <a:endParaRPr lang="en-US"/>
          </a:p>
        </p:txBody>
      </p:sp>
      <p:sp>
        <p:nvSpPr>
          <p:cNvPr id="10" name="TextBox 9"/>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Outsourcing</a:t>
            </a:r>
            <a:endParaRPr lang="en-AU" dirty="0"/>
          </a:p>
        </p:txBody>
      </p:sp>
      <p:sp>
        <p:nvSpPr>
          <p:cNvPr id="6" name="Content Placeholder 5"/>
          <p:cNvSpPr>
            <a:spLocks noGrp="1"/>
          </p:cNvSpPr>
          <p:nvPr>
            <p:ph sz="half" idx="1"/>
          </p:nvPr>
        </p:nvSpPr>
        <p:spPr/>
        <p:txBody>
          <a:bodyPr/>
          <a:lstStyle/>
          <a:p>
            <a:r>
              <a:rPr lang="en-AU" sz="2200" dirty="0" smtClean="0"/>
              <a:t>Contingent workers</a:t>
            </a:r>
          </a:p>
          <a:p>
            <a:r>
              <a:rPr lang="en-AU" sz="2200" dirty="0" smtClean="0"/>
              <a:t>Contractor networks</a:t>
            </a:r>
          </a:p>
          <a:p>
            <a:r>
              <a:rPr lang="en-AU" sz="2200" dirty="0" smtClean="0"/>
              <a:t>Freelancers</a:t>
            </a:r>
          </a:p>
          <a:p>
            <a:r>
              <a:rPr lang="en-AU" sz="2200" dirty="0" smtClean="0"/>
              <a:t>Operational HR disappears</a:t>
            </a:r>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5</a:t>
            </a:fld>
            <a:endParaRPr lang="en-US" dirty="0"/>
          </a:p>
        </p:txBody>
      </p:sp>
      <p:sp>
        <p:nvSpPr>
          <p:cNvPr id="9" name="TextBox 8"/>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3282502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Shared services</a:t>
            </a:r>
            <a:endParaRPr lang="en-AU" dirty="0"/>
          </a:p>
        </p:txBody>
      </p:sp>
      <p:sp>
        <p:nvSpPr>
          <p:cNvPr id="6" name="Content Placeholder 5"/>
          <p:cNvSpPr>
            <a:spLocks noGrp="1"/>
          </p:cNvSpPr>
          <p:nvPr>
            <p:ph sz="half" idx="1"/>
          </p:nvPr>
        </p:nvSpPr>
        <p:spPr>
          <a:xfrm>
            <a:off x="179512" y="1268760"/>
            <a:ext cx="4320480" cy="4525963"/>
          </a:xfrm>
        </p:spPr>
        <p:txBody>
          <a:bodyPr/>
          <a:lstStyle/>
          <a:p>
            <a:r>
              <a:rPr lang="en-AU" sz="2200" dirty="0" smtClean="0"/>
              <a:t>Transaction heavy jobs outsourced</a:t>
            </a:r>
          </a:p>
          <a:p>
            <a:r>
              <a:rPr lang="en-AU" sz="2200" dirty="0" smtClean="0"/>
              <a:t>Outsourcing of knowledge work increases</a:t>
            </a:r>
          </a:p>
          <a:p>
            <a:r>
              <a:rPr lang="en-AU" sz="2200" dirty="0" smtClean="0"/>
              <a:t>Outsourced competition grows</a:t>
            </a:r>
          </a:p>
          <a:p>
            <a:r>
              <a:rPr lang="en-AU" sz="2200" dirty="0" smtClean="0"/>
              <a:t>Multi-vendor approach</a:t>
            </a:r>
          </a:p>
          <a:p>
            <a:r>
              <a:rPr lang="en-AU" sz="2200" dirty="0" smtClean="0"/>
              <a:t>Internal shared services challenged</a:t>
            </a:r>
          </a:p>
          <a:p>
            <a:r>
              <a:rPr lang="en-AU" sz="2200" dirty="0" smtClean="0"/>
              <a:t>Saas and Cloud based services dominate</a:t>
            </a:r>
          </a:p>
          <a:p>
            <a:r>
              <a:rPr lang="en-AU" sz="2200" dirty="0" smtClean="0"/>
              <a:t>Open source software, mobile development platforms</a:t>
            </a:r>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6</a:t>
            </a:fld>
            <a:endParaRPr lang="en-US" dirty="0"/>
          </a:p>
        </p:txBody>
      </p:sp>
      <p:sp>
        <p:nvSpPr>
          <p:cNvPr id="7" name="TextBox 6"/>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Leadership</a:t>
            </a:r>
            <a:endParaRPr lang="en-AU" dirty="0"/>
          </a:p>
        </p:txBody>
      </p:sp>
      <p:sp>
        <p:nvSpPr>
          <p:cNvPr id="6" name="Content Placeholder 5"/>
          <p:cNvSpPr>
            <a:spLocks noGrp="1"/>
          </p:cNvSpPr>
          <p:nvPr>
            <p:ph sz="half" idx="1"/>
          </p:nvPr>
        </p:nvSpPr>
        <p:spPr/>
        <p:txBody>
          <a:bodyPr/>
          <a:lstStyle/>
          <a:p>
            <a:r>
              <a:rPr lang="en-AU" sz="2200" dirty="0" smtClean="0"/>
              <a:t>Vision, values, strategy</a:t>
            </a:r>
          </a:p>
          <a:p>
            <a:r>
              <a:rPr lang="en-AU" sz="2200" dirty="0" smtClean="0"/>
              <a:t>Growth in social media</a:t>
            </a:r>
          </a:p>
          <a:p>
            <a:r>
              <a:rPr lang="en-AU" sz="2200" dirty="0" smtClean="0"/>
              <a:t>Open leadership</a:t>
            </a:r>
          </a:p>
          <a:p>
            <a:r>
              <a:rPr lang="en-AU" sz="2200" dirty="0" smtClean="0"/>
              <a:t>Continuous horizon scanning</a:t>
            </a:r>
          </a:p>
          <a:p>
            <a:r>
              <a:rPr lang="en-AU" sz="2200" dirty="0" smtClean="0"/>
              <a:t>Redistribution of resources</a:t>
            </a:r>
          </a:p>
          <a:p>
            <a:r>
              <a:rPr lang="en-AU" sz="2200" dirty="0" smtClean="0"/>
              <a:t>Minimise costs/maximise</a:t>
            </a:r>
          </a:p>
          <a:p>
            <a:pPr marL="64008" indent="0">
              <a:buNone/>
            </a:pPr>
            <a:r>
              <a:rPr lang="en-AU" sz="2200" dirty="0"/>
              <a:t> </a:t>
            </a:r>
            <a:r>
              <a:rPr lang="en-AU" sz="2200" dirty="0" smtClean="0"/>
              <a:t>     service</a:t>
            </a:r>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7</a:t>
            </a:fld>
            <a:endParaRPr lang="en-US" dirty="0"/>
          </a:p>
        </p:txBody>
      </p:sp>
      <p:sp>
        <p:nvSpPr>
          <p:cNvPr id="7" name="TextBox 6"/>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67544" y="1412776"/>
            <a:ext cx="4038600" cy="4525963"/>
          </a:xfrm>
        </p:spPr>
        <p:txBody>
          <a:bodyPr/>
          <a:lstStyle/>
          <a:p>
            <a:r>
              <a:rPr lang="en-AU" sz="2200" dirty="0" smtClean="0"/>
              <a:t>40% of existing jobs will be lost by 2040 worldwide</a:t>
            </a:r>
          </a:p>
          <a:p>
            <a:r>
              <a:rPr lang="en-AU" sz="2200" dirty="0" smtClean="0"/>
              <a:t>High-performance cultures</a:t>
            </a:r>
          </a:p>
          <a:p>
            <a:r>
              <a:rPr lang="en-AU" sz="2200" dirty="0" smtClean="0"/>
              <a:t>Need for data scientists</a:t>
            </a:r>
          </a:p>
          <a:p>
            <a:r>
              <a:rPr lang="en-AU" sz="2200" dirty="0" smtClean="0"/>
              <a:t>Shortage of critical skills</a:t>
            </a:r>
          </a:p>
          <a:p>
            <a:r>
              <a:rPr lang="en-AU" sz="2200" dirty="0" smtClean="0"/>
              <a:t>Abundance of outdated skills</a:t>
            </a:r>
          </a:p>
          <a:p>
            <a:r>
              <a:rPr lang="en-AU" sz="2200" dirty="0" smtClean="0"/>
              <a:t>Sensitive re-allocation</a:t>
            </a:r>
          </a:p>
          <a:p>
            <a:r>
              <a:rPr lang="en-AU" sz="2200" dirty="0" smtClean="0"/>
              <a:t>75% of Millennials by 2025</a:t>
            </a:r>
          </a:p>
          <a:p>
            <a:r>
              <a:rPr lang="en-AU" sz="2200" dirty="0" smtClean="0"/>
              <a:t>Only stay 3 years?</a:t>
            </a:r>
          </a:p>
          <a:p>
            <a:r>
              <a:rPr lang="en-AU" sz="2200" dirty="0" smtClean="0"/>
              <a:t>4/5 Generations</a:t>
            </a:r>
          </a:p>
          <a:p>
            <a:pPr marL="64008" indent="0">
              <a:buNone/>
            </a:pPr>
            <a:endParaRPr lang="en-AU" sz="2200" dirty="0" smtClean="0"/>
          </a:p>
          <a:p>
            <a:endParaRPr lang="en-AU" sz="2200"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8</a:t>
            </a:fld>
            <a:endParaRPr lang="en-US" dirty="0"/>
          </a:p>
        </p:txBody>
      </p:sp>
      <p:sp>
        <p:nvSpPr>
          <p:cNvPr id="4" name="Title 3"/>
          <p:cNvSpPr>
            <a:spLocks noGrp="1"/>
          </p:cNvSpPr>
          <p:nvPr>
            <p:ph type="title"/>
          </p:nvPr>
        </p:nvSpPr>
        <p:spPr/>
        <p:txBody>
          <a:bodyPr/>
          <a:lstStyle/>
          <a:p>
            <a:endParaRPr lang="en-US"/>
          </a:p>
        </p:txBody>
      </p:sp>
      <p:sp>
        <p:nvSpPr>
          <p:cNvPr id="9" name="TextBox 8"/>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885729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512" y="1484784"/>
            <a:ext cx="4320480" cy="4453955"/>
          </a:xfrm>
        </p:spPr>
        <p:txBody>
          <a:bodyPr/>
          <a:lstStyle/>
          <a:p>
            <a:r>
              <a:rPr lang="en-AU" sz="2200" dirty="0"/>
              <a:t>Death of the office</a:t>
            </a:r>
            <a:r>
              <a:rPr lang="en-AU" sz="2200" dirty="0" smtClean="0"/>
              <a:t>?</a:t>
            </a:r>
          </a:p>
          <a:p>
            <a:r>
              <a:rPr lang="en-AU" sz="2200" dirty="0" smtClean="0"/>
              <a:t>Worker loyalties reduce</a:t>
            </a:r>
          </a:p>
          <a:p>
            <a:r>
              <a:rPr lang="en-AU" sz="2200" dirty="0" smtClean="0"/>
              <a:t>Simulated work environments</a:t>
            </a:r>
          </a:p>
          <a:p>
            <a:r>
              <a:rPr lang="en-AU" sz="2200" dirty="0" smtClean="0"/>
              <a:t>Tech savvy, demanding Gen Y</a:t>
            </a:r>
          </a:p>
          <a:p>
            <a:r>
              <a:rPr lang="en-AU" sz="2200" dirty="0" smtClean="0"/>
              <a:t>Continuous performance insights</a:t>
            </a:r>
          </a:p>
          <a:p>
            <a:r>
              <a:rPr lang="en-AU" sz="2200" dirty="0" smtClean="0"/>
              <a:t>Blended workforces</a:t>
            </a:r>
            <a:endParaRPr lang="en-AU" sz="2200" dirty="0"/>
          </a:p>
          <a:p>
            <a:endParaRPr lang="en-US" dirty="0"/>
          </a:p>
        </p:txBody>
      </p:sp>
      <p:sp>
        <p:nvSpPr>
          <p:cNvPr id="5" name="Slide Number Placeholder 4"/>
          <p:cNvSpPr>
            <a:spLocks noGrp="1"/>
          </p:cNvSpPr>
          <p:nvPr>
            <p:ph type="sldNum" sz="quarter" idx="4294967295"/>
          </p:nvPr>
        </p:nvSpPr>
        <p:spPr>
          <a:xfrm>
            <a:off x="7589838" y="6481763"/>
            <a:ext cx="503237" cy="301625"/>
          </a:xfrm>
        </p:spPr>
        <p:txBody>
          <a:bodyPr/>
          <a:lstStyle/>
          <a:p>
            <a:pPr>
              <a:defRPr/>
            </a:pPr>
            <a:fld id="{8F0A1757-49D0-408C-8AA4-F558DC5DF3AD}" type="slidenum">
              <a:rPr lang="en-US" smtClean="0"/>
              <a:pPr>
                <a:defRPr/>
              </a:pPr>
              <a:t>9</a:t>
            </a:fld>
            <a:endParaRPr lang="en-US" dirty="0"/>
          </a:p>
        </p:txBody>
      </p:sp>
      <p:sp>
        <p:nvSpPr>
          <p:cNvPr id="7" name="Title 6"/>
          <p:cNvSpPr>
            <a:spLocks noGrp="1"/>
          </p:cNvSpPr>
          <p:nvPr>
            <p:ph type="title"/>
          </p:nvPr>
        </p:nvSpPr>
        <p:spPr/>
        <p:txBody>
          <a:bodyPr/>
          <a:lstStyle/>
          <a:p>
            <a:endParaRPr lang="en-US"/>
          </a:p>
        </p:txBody>
      </p:sp>
      <p:sp>
        <p:nvSpPr>
          <p:cNvPr id="8" name="TextBox 7"/>
          <p:cNvSpPr txBox="1"/>
          <p:nvPr/>
        </p:nvSpPr>
        <p:spPr>
          <a:xfrm>
            <a:off x="5724128" y="2996952"/>
            <a:ext cx="2323906" cy="461665"/>
          </a:xfrm>
          <a:prstGeom prst="rect">
            <a:avLst/>
          </a:prstGeom>
          <a:noFill/>
        </p:spPr>
        <p:txBody>
          <a:bodyPr wrap="none" rtlCol="0">
            <a:spAutoFit/>
          </a:bodyPr>
          <a:lstStyle/>
          <a:p>
            <a:r>
              <a:rPr lang="en-US" dirty="0" smtClean="0"/>
              <a:t>Image removed</a:t>
            </a:r>
            <a:endParaRPr lang="en-US" dirty="0"/>
          </a:p>
        </p:txBody>
      </p:sp>
    </p:spTree>
    <p:extLst>
      <p:ext uri="{BB962C8B-B14F-4D97-AF65-F5344CB8AC3E}">
        <p14:creationId xmlns:p14="http://schemas.microsoft.com/office/powerpoint/2010/main" val="786348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2013-light-template">
  <a:themeElements>
    <a:clrScheme name="Custom 5">
      <a:dk1>
        <a:srgbClr val="004F77"/>
      </a:dk1>
      <a:lt1>
        <a:srgbClr val="004F77"/>
      </a:lt1>
      <a:dk2>
        <a:srgbClr val="DFF4FF"/>
      </a:dk2>
      <a:lt2>
        <a:srgbClr val="B0E4FF"/>
      </a:lt2>
      <a:accent1>
        <a:srgbClr val="B0E4FF"/>
      </a:accent1>
      <a:accent2>
        <a:srgbClr val="258F9E"/>
      </a:accent2>
      <a:accent3>
        <a:srgbClr val="00BBF2"/>
      </a:accent3>
      <a:accent4>
        <a:srgbClr val="10CF9B"/>
      </a:accent4>
      <a:accent5>
        <a:srgbClr val="7CCA62"/>
      </a:accent5>
      <a:accent6>
        <a:srgbClr val="A5C249"/>
      </a:accent6>
      <a:hlink>
        <a:srgbClr val="00BBF2"/>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st-2013-light-template</Template>
  <TotalTime>9991</TotalTime>
  <Words>1908</Words>
  <Application>Microsoft Office PowerPoint</Application>
  <PresentationFormat>On-screen Show (4:3)</PresentationFormat>
  <Paragraphs>281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st-2013-light-template</vt:lpstr>
      <vt:lpstr>Future of Human Resources</vt:lpstr>
      <vt:lpstr>HR Key drivers</vt:lpstr>
      <vt:lpstr>Macro drivers</vt:lpstr>
      <vt:lpstr>PowerPoint Presentation</vt:lpstr>
      <vt:lpstr>Outsourcing</vt:lpstr>
      <vt:lpstr>Shared services</vt:lpstr>
      <vt:lpstr>Leadership</vt:lpstr>
      <vt:lpstr>PowerPoint Presentation</vt:lpstr>
      <vt:lpstr>PowerPoint Presentation</vt:lpstr>
      <vt:lpstr>Business models</vt:lpstr>
      <vt:lpstr>HR Teams</vt:lpstr>
      <vt:lpstr>Recommendations/Next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Comet</dc:creator>
  <cp:lastModifiedBy>User</cp:lastModifiedBy>
  <cp:revision>633</cp:revision>
  <cp:lastPrinted>2015-03-27T11:34:12Z</cp:lastPrinted>
  <dcterms:created xsi:type="dcterms:W3CDTF">2013-11-18T12:23:13Z</dcterms:created>
  <dcterms:modified xsi:type="dcterms:W3CDTF">2015-08-17T07:54:45Z</dcterms:modified>
</cp:coreProperties>
</file>